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64" r:id="rId5"/>
    <p:sldId id="259" r:id="rId6"/>
    <p:sldId id="273" r:id="rId7"/>
    <p:sldId id="260" r:id="rId8"/>
    <p:sldId id="261" r:id="rId9"/>
    <p:sldId id="267" r:id="rId10"/>
    <p:sldId id="268" r:id="rId11"/>
    <p:sldId id="275" r:id="rId12"/>
    <p:sldId id="276" r:id="rId13"/>
    <p:sldId id="269" r:id="rId14"/>
    <p:sldId id="271" r:id="rId15"/>
    <p:sldId id="277" r:id="rId16"/>
    <p:sldId id="263" r:id="rId17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55AD-9AA5-4F69-B66E-E7646FF9E93A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F9CF-2AF2-4C48-AE85-6BCC9AFA15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397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55AD-9AA5-4F69-B66E-E7646FF9E93A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F9CF-2AF2-4C48-AE85-6BCC9AFA15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703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55AD-9AA5-4F69-B66E-E7646FF9E93A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F9CF-2AF2-4C48-AE85-6BCC9AFA15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772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55AD-9AA5-4F69-B66E-E7646FF9E93A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F9CF-2AF2-4C48-AE85-6BCC9AFA15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261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55AD-9AA5-4F69-B66E-E7646FF9E93A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F9CF-2AF2-4C48-AE85-6BCC9AFA15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863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55AD-9AA5-4F69-B66E-E7646FF9E93A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F9CF-2AF2-4C48-AE85-6BCC9AFA15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58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55AD-9AA5-4F69-B66E-E7646FF9E93A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F9CF-2AF2-4C48-AE85-6BCC9AFA15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55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55AD-9AA5-4F69-B66E-E7646FF9E93A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F9CF-2AF2-4C48-AE85-6BCC9AFA15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3095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55AD-9AA5-4F69-B66E-E7646FF9E93A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F9CF-2AF2-4C48-AE85-6BCC9AFA15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273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55AD-9AA5-4F69-B66E-E7646FF9E93A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F9CF-2AF2-4C48-AE85-6BCC9AFA15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804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55AD-9AA5-4F69-B66E-E7646FF9E93A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F9CF-2AF2-4C48-AE85-6BCC9AFA15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453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555AD-9AA5-4F69-B66E-E7646FF9E93A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1F9CF-2AF2-4C48-AE85-6BCC9AFA15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674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E866E0ED-32B7-42BE-82D3-CE7D9DF3C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57173"/>
            <a:ext cx="6858000" cy="121920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E6033FF-1D9C-4CE7-92C9-0381326FE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9150" y="-1421376"/>
            <a:ext cx="6858000" cy="9700752"/>
          </a:xfrm>
          <a:prstGeom prst="rect">
            <a:avLst/>
          </a:prstGeom>
        </p:spPr>
      </p:pic>
      <p:grpSp>
        <p:nvGrpSpPr>
          <p:cNvPr id="8" name="กลุ่ม 7"/>
          <p:cNvGrpSpPr/>
          <p:nvPr/>
        </p:nvGrpSpPr>
        <p:grpSpPr>
          <a:xfrm>
            <a:off x="7515225" y="257175"/>
            <a:ext cx="4676775" cy="7362115"/>
            <a:chOff x="4716463" y="260350"/>
            <a:chExt cx="4751387" cy="7356475"/>
          </a:xfrm>
        </p:grpSpPr>
        <p:pic>
          <p:nvPicPr>
            <p:cNvPr id="9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556"/>
            <a:stretch>
              <a:fillRect/>
            </a:stretch>
          </p:blipFill>
          <p:spPr bwMode="auto">
            <a:xfrm>
              <a:off x="5148263" y="260350"/>
              <a:ext cx="3995737" cy="735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รูปภาพ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6" r="24133" b="21802"/>
            <a:stretch>
              <a:fillRect/>
            </a:stretch>
          </p:blipFill>
          <p:spPr bwMode="auto">
            <a:xfrm>
              <a:off x="4716463" y="2828925"/>
              <a:ext cx="3297237" cy="402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รูปภาพ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10" t="9406" r="36594" b="21852"/>
            <a:stretch>
              <a:fillRect/>
            </a:stretch>
          </p:blipFill>
          <p:spPr bwMode="auto">
            <a:xfrm>
              <a:off x="7596188" y="3098800"/>
              <a:ext cx="1871662" cy="376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รูปภาพ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40" t="23059" r="58118"/>
            <a:stretch>
              <a:fillRect/>
            </a:stretch>
          </p:blipFill>
          <p:spPr bwMode="auto">
            <a:xfrm>
              <a:off x="6954838" y="3292475"/>
              <a:ext cx="1398587" cy="357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กลุ่ม 12"/>
          <p:cNvGrpSpPr/>
          <p:nvPr/>
        </p:nvGrpSpPr>
        <p:grpSpPr>
          <a:xfrm>
            <a:off x="190289" y="257175"/>
            <a:ext cx="863175" cy="878783"/>
            <a:chOff x="887221" y="349291"/>
            <a:chExt cx="1106990" cy="1048475"/>
          </a:xfrm>
        </p:grpSpPr>
        <p:grpSp>
          <p:nvGrpSpPr>
            <p:cNvPr id="14" name="กลุ่ม 13"/>
            <p:cNvGrpSpPr/>
            <p:nvPr/>
          </p:nvGrpSpPr>
          <p:grpSpPr>
            <a:xfrm>
              <a:off x="887221" y="349291"/>
              <a:ext cx="1106990" cy="1048475"/>
              <a:chOff x="215999" y="269056"/>
              <a:chExt cx="1514186" cy="1514186"/>
            </a:xfrm>
            <a:solidFill>
              <a:srgbClr val="6AC3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วงรี 15"/>
              <p:cNvSpPr/>
              <p:nvPr/>
            </p:nvSpPr>
            <p:spPr>
              <a:xfrm>
                <a:off x="321992" y="375049"/>
                <a:ext cx="1302200" cy="1302200"/>
              </a:xfrm>
              <a:prstGeom prst="ellipse">
                <a:avLst/>
              </a:prstGeom>
              <a:grp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" name="วงรี 16"/>
              <p:cNvSpPr/>
              <p:nvPr/>
            </p:nvSpPr>
            <p:spPr>
              <a:xfrm>
                <a:off x="408096" y="461153"/>
                <a:ext cx="1129993" cy="1129993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" name="รูปแบบอิสระ 17"/>
              <p:cNvSpPr/>
              <p:nvPr/>
            </p:nvSpPr>
            <p:spPr>
              <a:xfrm>
                <a:off x="215999" y="269056"/>
                <a:ext cx="1514186" cy="1514186"/>
              </a:xfrm>
              <a:custGeom>
                <a:avLst/>
                <a:gdLst>
                  <a:gd name="connsiteX0" fmla="*/ 894889 w 1789778"/>
                  <a:gd name="connsiteY0" fmla="*/ 0 h 1789778"/>
                  <a:gd name="connsiteX1" fmla="*/ 1527671 w 1789778"/>
                  <a:gd name="connsiteY1" fmla="*/ 262107 h 1789778"/>
                  <a:gd name="connsiteX2" fmla="*/ 1635054 w 1789778"/>
                  <a:gd name="connsiteY2" fmla="*/ 392255 h 1789778"/>
                  <a:gd name="connsiteX3" fmla="*/ 1588323 w 1789778"/>
                  <a:gd name="connsiteY3" fmla="*/ 415896 h 1789778"/>
                  <a:gd name="connsiteX4" fmla="*/ 1491380 w 1789778"/>
                  <a:gd name="connsiteY4" fmla="*/ 298400 h 1789778"/>
                  <a:gd name="connsiteX5" fmla="*/ 894890 w 1789778"/>
                  <a:gd name="connsiteY5" fmla="*/ 51326 h 1789778"/>
                  <a:gd name="connsiteX6" fmla="*/ 51326 w 1789778"/>
                  <a:gd name="connsiteY6" fmla="*/ 894890 h 1789778"/>
                  <a:gd name="connsiteX7" fmla="*/ 894890 w 1789778"/>
                  <a:gd name="connsiteY7" fmla="*/ 1738454 h 1789778"/>
                  <a:gd name="connsiteX8" fmla="*/ 1738454 w 1789778"/>
                  <a:gd name="connsiteY8" fmla="*/ 894890 h 1789778"/>
                  <a:gd name="connsiteX9" fmla="*/ 1721316 w 1789778"/>
                  <a:gd name="connsiteY9" fmla="*/ 724882 h 1789778"/>
                  <a:gd name="connsiteX10" fmla="*/ 1708966 w 1789778"/>
                  <a:gd name="connsiteY10" fmla="*/ 685098 h 1789778"/>
                  <a:gd name="connsiteX11" fmla="*/ 1755199 w 1789778"/>
                  <a:gd name="connsiteY11" fmla="*/ 661711 h 1789778"/>
                  <a:gd name="connsiteX12" fmla="*/ 1771597 w 1789778"/>
                  <a:gd name="connsiteY12" fmla="*/ 714538 h 1789778"/>
                  <a:gd name="connsiteX13" fmla="*/ 1789778 w 1789778"/>
                  <a:gd name="connsiteY13" fmla="*/ 894889 h 1789778"/>
                  <a:gd name="connsiteX14" fmla="*/ 894889 w 1789778"/>
                  <a:gd name="connsiteY14" fmla="*/ 1789778 h 1789778"/>
                  <a:gd name="connsiteX15" fmla="*/ 0 w 1789778"/>
                  <a:gd name="connsiteY15" fmla="*/ 894889 h 1789778"/>
                  <a:gd name="connsiteX16" fmla="*/ 894889 w 1789778"/>
                  <a:gd name="connsiteY16" fmla="*/ 0 h 178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89778" h="1789778">
                    <a:moveTo>
                      <a:pt x="894889" y="0"/>
                    </a:moveTo>
                    <a:cubicBezTo>
                      <a:pt x="1142006" y="0"/>
                      <a:pt x="1365728" y="100164"/>
                      <a:pt x="1527671" y="262107"/>
                    </a:cubicBezTo>
                    <a:lnTo>
                      <a:pt x="1635054" y="392255"/>
                    </a:lnTo>
                    <a:lnTo>
                      <a:pt x="1588323" y="415896"/>
                    </a:lnTo>
                    <a:lnTo>
                      <a:pt x="1491380" y="298400"/>
                    </a:lnTo>
                    <a:cubicBezTo>
                      <a:pt x="1338725" y="145745"/>
                      <a:pt x="1127834" y="51326"/>
                      <a:pt x="894890" y="51326"/>
                    </a:cubicBezTo>
                    <a:cubicBezTo>
                      <a:pt x="429002" y="51326"/>
                      <a:pt x="51326" y="429002"/>
                      <a:pt x="51326" y="894890"/>
                    </a:cubicBezTo>
                    <a:cubicBezTo>
                      <a:pt x="51326" y="1360778"/>
                      <a:pt x="429002" y="1738454"/>
                      <a:pt x="894890" y="1738454"/>
                    </a:cubicBezTo>
                    <a:cubicBezTo>
                      <a:pt x="1360778" y="1738454"/>
                      <a:pt x="1738454" y="1360778"/>
                      <a:pt x="1738454" y="894890"/>
                    </a:cubicBezTo>
                    <a:cubicBezTo>
                      <a:pt x="1738454" y="836654"/>
                      <a:pt x="1732553" y="779796"/>
                      <a:pt x="1721316" y="724882"/>
                    </a:cubicBezTo>
                    <a:lnTo>
                      <a:pt x="1708966" y="685098"/>
                    </a:lnTo>
                    <a:lnTo>
                      <a:pt x="1755199" y="661711"/>
                    </a:lnTo>
                    <a:lnTo>
                      <a:pt x="1771597" y="714538"/>
                    </a:lnTo>
                    <a:cubicBezTo>
                      <a:pt x="1783518" y="772793"/>
                      <a:pt x="1789778" y="833110"/>
                      <a:pt x="1789778" y="894889"/>
                    </a:cubicBezTo>
                    <a:cubicBezTo>
                      <a:pt x="1789778" y="1389123"/>
                      <a:pt x="1389123" y="1789778"/>
                      <a:pt x="894889" y="1789778"/>
                    </a:cubicBezTo>
                    <a:cubicBezTo>
                      <a:pt x="400655" y="1789778"/>
                      <a:pt x="0" y="1389123"/>
                      <a:pt x="0" y="894889"/>
                    </a:cubicBezTo>
                    <a:cubicBezTo>
                      <a:pt x="0" y="400655"/>
                      <a:pt x="400655" y="0"/>
                      <a:pt x="894889" y="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pic>
          <p:nvPicPr>
            <p:cNvPr id="15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481" y="395227"/>
              <a:ext cx="1008467" cy="98995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สี่เหลี่ยมผืนผ้า 18"/>
          <p:cNvSpPr/>
          <p:nvPr/>
        </p:nvSpPr>
        <p:spPr>
          <a:xfrm>
            <a:off x="1037063" y="142069"/>
            <a:ext cx="5288280" cy="766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ส่วนวิชาการ สถาบันภาษา (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LIMCU)</a:t>
            </a:r>
            <a:endParaRPr lang="th-TH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037063" y="430479"/>
            <a:ext cx="5288280" cy="766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มหาวิทยาลัยมหาจุฬาลง</a:t>
            </a:r>
            <a:r>
              <a:rPr lang="th-TH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กรณ</a:t>
            </a:r>
            <a:r>
              <a:rPr lang="th-T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ราชวิทยาลัย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5173918" y="5419560"/>
            <a:ext cx="2709887" cy="1533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สอบถามเพิ่มเติมได้ที่ </a:t>
            </a:r>
          </a:p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ส่วนวิชาการ สถาบันภาษา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โทร.๐๙๕ ๕๒๙ ๒๖๙๙ 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Line ID: morm26</a:t>
            </a:r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166529" y="1137776"/>
            <a:ext cx="6644101" cy="4307697"/>
          </a:xfrm>
          <a:prstGeom prst="rect">
            <a:avLst/>
          </a:prstGeom>
          <a:gradFill>
            <a:gsLst>
              <a:gs pos="0">
                <a:schemeClr val="bg1">
                  <a:alpha val="4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h-TH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1269114" y="1285875"/>
            <a:ext cx="6436611" cy="4238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2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0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ibbon ลง 24"/>
          <p:cNvSpPr/>
          <p:nvPr/>
        </p:nvSpPr>
        <p:spPr>
          <a:xfrm>
            <a:off x="8199445" y="6248702"/>
            <a:ext cx="3669289" cy="614653"/>
          </a:xfrm>
          <a:prstGeom prst="ribbon">
            <a:avLst>
              <a:gd name="adj1" fmla="val 16667"/>
              <a:gd name="adj2" fmla="val 72706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/>
              <a:t>ทีมงานส่วนวิชาการ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457834" y="1566494"/>
            <a:ext cx="61480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dirty="0">
                <a:solidFill>
                  <a:srgbClr val="7030A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ประชุมแนวทางการประเมินทักษะภาษาอังกฤษ</a:t>
            </a:r>
          </a:p>
          <a:p>
            <a:pPr algn="ctr"/>
            <a:r>
              <a:rPr lang="th-TH" sz="3600" dirty="0">
                <a:solidFill>
                  <a:srgbClr val="7030A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ของนิสิตระดับปริญญาตรี พ.ศ. ๒๕๖๓</a:t>
            </a:r>
            <a:endParaRPr lang="en-US" sz="3600" dirty="0">
              <a:solidFill>
                <a:srgbClr val="7030A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/>
            <a:r>
              <a:rPr lang="th-TH" sz="3600" dirty="0">
                <a:solidFill>
                  <a:srgbClr val="7030A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มหาวิทยาลัยมหาจุฬาลงกรณราชวิทยาลัย </a:t>
            </a:r>
          </a:p>
          <a:p>
            <a:pPr algn="ctr"/>
            <a:endParaRPr lang="th-TH" sz="3600" dirty="0">
              <a:solidFill>
                <a:srgbClr val="7030A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/>
            <a:r>
              <a:rPr lang="th-TH" sz="3600" dirty="0">
                <a:solidFill>
                  <a:srgbClr val="7030A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วิทยาลัยสงฆ์พิจิตร ร่วมกับ สถาบันภาษา</a:t>
            </a:r>
          </a:p>
          <a:p>
            <a:pPr algn="ctr"/>
            <a:r>
              <a:rPr lang="th-TH" sz="3600" dirty="0">
                <a:solidFill>
                  <a:srgbClr val="7030A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๑๗ กุมภาพันธ์ ๒๕๖๕</a:t>
            </a:r>
          </a:p>
        </p:txBody>
      </p:sp>
    </p:spTree>
    <p:extLst>
      <p:ext uri="{BB962C8B-B14F-4D97-AF65-F5344CB8AC3E}">
        <p14:creationId xmlns:p14="http://schemas.microsoft.com/office/powerpoint/2010/main" val="533702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E866E0ED-32B7-42BE-82D3-CE7D9DF3C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57173"/>
            <a:ext cx="6858000" cy="121920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E6033FF-1D9C-4CE7-92C9-0381326FE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9150" y="-1421376"/>
            <a:ext cx="6858000" cy="9700752"/>
          </a:xfrm>
          <a:prstGeom prst="rect">
            <a:avLst/>
          </a:prstGeom>
        </p:spPr>
      </p:pic>
      <p:grpSp>
        <p:nvGrpSpPr>
          <p:cNvPr id="8" name="กลุ่ม 7"/>
          <p:cNvGrpSpPr/>
          <p:nvPr/>
        </p:nvGrpSpPr>
        <p:grpSpPr>
          <a:xfrm>
            <a:off x="7547493" y="257175"/>
            <a:ext cx="4676775" cy="7362115"/>
            <a:chOff x="4716463" y="260350"/>
            <a:chExt cx="4751387" cy="7356475"/>
          </a:xfrm>
        </p:grpSpPr>
        <p:pic>
          <p:nvPicPr>
            <p:cNvPr id="9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556"/>
            <a:stretch>
              <a:fillRect/>
            </a:stretch>
          </p:blipFill>
          <p:spPr bwMode="auto">
            <a:xfrm>
              <a:off x="5148263" y="260350"/>
              <a:ext cx="3995737" cy="735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รูปภาพ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6" r="24133" b="21802"/>
            <a:stretch>
              <a:fillRect/>
            </a:stretch>
          </p:blipFill>
          <p:spPr bwMode="auto">
            <a:xfrm>
              <a:off x="4716463" y="2828925"/>
              <a:ext cx="3297237" cy="402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รูปภาพ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10" t="9406" r="36594" b="21852"/>
            <a:stretch>
              <a:fillRect/>
            </a:stretch>
          </p:blipFill>
          <p:spPr bwMode="auto">
            <a:xfrm>
              <a:off x="7596188" y="3098800"/>
              <a:ext cx="1871662" cy="376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รูปภาพ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40" t="23059" r="58118"/>
            <a:stretch>
              <a:fillRect/>
            </a:stretch>
          </p:blipFill>
          <p:spPr bwMode="auto">
            <a:xfrm>
              <a:off x="6954838" y="3292475"/>
              <a:ext cx="1398587" cy="357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กลุ่ม 12"/>
          <p:cNvGrpSpPr/>
          <p:nvPr/>
        </p:nvGrpSpPr>
        <p:grpSpPr>
          <a:xfrm>
            <a:off x="190289" y="257175"/>
            <a:ext cx="863175" cy="878783"/>
            <a:chOff x="887221" y="349291"/>
            <a:chExt cx="1106990" cy="1048475"/>
          </a:xfrm>
        </p:grpSpPr>
        <p:grpSp>
          <p:nvGrpSpPr>
            <p:cNvPr id="14" name="กลุ่ม 13"/>
            <p:cNvGrpSpPr/>
            <p:nvPr/>
          </p:nvGrpSpPr>
          <p:grpSpPr>
            <a:xfrm>
              <a:off x="887221" y="349291"/>
              <a:ext cx="1106990" cy="1048475"/>
              <a:chOff x="215999" y="269056"/>
              <a:chExt cx="1514186" cy="1514186"/>
            </a:xfrm>
            <a:solidFill>
              <a:srgbClr val="6AC3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วงรี 15"/>
              <p:cNvSpPr/>
              <p:nvPr/>
            </p:nvSpPr>
            <p:spPr>
              <a:xfrm>
                <a:off x="321992" y="375049"/>
                <a:ext cx="1302200" cy="1302200"/>
              </a:xfrm>
              <a:prstGeom prst="ellipse">
                <a:avLst/>
              </a:prstGeom>
              <a:grp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" name="วงรี 16"/>
              <p:cNvSpPr/>
              <p:nvPr/>
            </p:nvSpPr>
            <p:spPr>
              <a:xfrm>
                <a:off x="408096" y="461153"/>
                <a:ext cx="1129993" cy="1129993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" name="รูปแบบอิสระ 17"/>
              <p:cNvSpPr/>
              <p:nvPr/>
            </p:nvSpPr>
            <p:spPr>
              <a:xfrm>
                <a:off x="215999" y="269056"/>
                <a:ext cx="1514186" cy="1514186"/>
              </a:xfrm>
              <a:custGeom>
                <a:avLst/>
                <a:gdLst>
                  <a:gd name="connsiteX0" fmla="*/ 894889 w 1789778"/>
                  <a:gd name="connsiteY0" fmla="*/ 0 h 1789778"/>
                  <a:gd name="connsiteX1" fmla="*/ 1527671 w 1789778"/>
                  <a:gd name="connsiteY1" fmla="*/ 262107 h 1789778"/>
                  <a:gd name="connsiteX2" fmla="*/ 1635054 w 1789778"/>
                  <a:gd name="connsiteY2" fmla="*/ 392255 h 1789778"/>
                  <a:gd name="connsiteX3" fmla="*/ 1588323 w 1789778"/>
                  <a:gd name="connsiteY3" fmla="*/ 415896 h 1789778"/>
                  <a:gd name="connsiteX4" fmla="*/ 1491380 w 1789778"/>
                  <a:gd name="connsiteY4" fmla="*/ 298400 h 1789778"/>
                  <a:gd name="connsiteX5" fmla="*/ 894890 w 1789778"/>
                  <a:gd name="connsiteY5" fmla="*/ 51326 h 1789778"/>
                  <a:gd name="connsiteX6" fmla="*/ 51326 w 1789778"/>
                  <a:gd name="connsiteY6" fmla="*/ 894890 h 1789778"/>
                  <a:gd name="connsiteX7" fmla="*/ 894890 w 1789778"/>
                  <a:gd name="connsiteY7" fmla="*/ 1738454 h 1789778"/>
                  <a:gd name="connsiteX8" fmla="*/ 1738454 w 1789778"/>
                  <a:gd name="connsiteY8" fmla="*/ 894890 h 1789778"/>
                  <a:gd name="connsiteX9" fmla="*/ 1721316 w 1789778"/>
                  <a:gd name="connsiteY9" fmla="*/ 724882 h 1789778"/>
                  <a:gd name="connsiteX10" fmla="*/ 1708966 w 1789778"/>
                  <a:gd name="connsiteY10" fmla="*/ 685098 h 1789778"/>
                  <a:gd name="connsiteX11" fmla="*/ 1755199 w 1789778"/>
                  <a:gd name="connsiteY11" fmla="*/ 661711 h 1789778"/>
                  <a:gd name="connsiteX12" fmla="*/ 1771597 w 1789778"/>
                  <a:gd name="connsiteY12" fmla="*/ 714538 h 1789778"/>
                  <a:gd name="connsiteX13" fmla="*/ 1789778 w 1789778"/>
                  <a:gd name="connsiteY13" fmla="*/ 894889 h 1789778"/>
                  <a:gd name="connsiteX14" fmla="*/ 894889 w 1789778"/>
                  <a:gd name="connsiteY14" fmla="*/ 1789778 h 1789778"/>
                  <a:gd name="connsiteX15" fmla="*/ 0 w 1789778"/>
                  <a:gd name="connsiteY15" fmla="*/ 894889 h 1789778"/>
                  <a:gd name="connsiteX16" fmla="*/ 894889 w 1789778"/>
                  <a:gd name="connsiteY16" fmla="*/ 0 h 178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89778" h="1789778">
                    <a:moveTo>
                      <a:pt x="894889" y="0"/>
                    </a:moveTo>
                    <a:cubicBezTo>
                      <a:pt x="1142006" y="0"/>
                      <a:pt x="1365728" y="100164"/>
                      <a:pt x="1527671" y="262107"/>
                    </a:cubicBezTo>
                    <a:lnTo>
                      <a:pt x="1635054" y="392255"/>
                    </a:lnTo>
                    <a:lnTo>
                      <a:pt x="1588323" y="415896"/>
                    </a:lnTo>
                    <a:lnTo>
                      <a:pt x="1491380" y="298400"/>
                    </a:lnTo>
                    <a:cubicBezTo>
                      <a:pt x="1338725" y="145745"/>
                      <a:pt x="1127834" y="51326"/>
                      <a:pt x="894890" y="51326"/>
                    </a:cubicBezTo>
                    <a:cubicBezTo>
                      <a:pt x="429002" y="51326"/>
                      <a:pt x="51326" y="429002"/>
                      <a:pt x="51326" y="894890"/>
                    </a:cubicBezTo>
                    <a:cubicBezTo>
                      <a:pt x="51326" y="1360778"/>
                      <a:pt x="429002" y="1738454"/>
                      <a:pt x="894890" y="1738454"/>
                    </a:cubicBezTo>
                    <a:cubicBezTo>
                      <a:pt x="1360778" y="1738454"/>
                      <a:pt x="1738454" y="1360778"/>
                      <a:pt x="1738454" y="894890"/>
                    </a:cubicBezTo>
                    <a:cubicBezTo>
                      <a:pt x="1738454" y="836654"/>
                      <a:pt x="1732553" y="779796"/>
                      <a:pt x="1721316" y="724882"/>
                    </a:cubicBezTo>
                    <a:lnTo>
                      <a:pt x="1708966" y="685098"/>
                    </a:lnTo>
                    <a:lnTo>
                      <a:pt x="1755199" y="661711"/>
                    </a:lnTo>
                    <a:lnTo>
                      <a:pt x="1771597" y="714538"/>
                    </a:lnTo>
                    <a:cubicBezTo>
                      <a:pt x="1783518" y="772793"/>
                      <a:pt x="1789778" y="833110"/>
                      <a:pt x="1789778" y="894889"/>
                    </a:cubicBezTo>
                    <a:cubicBezTo>
                      <a:pt x="1789778" y="1389123"/>
                      <a:pt x="1389123" y="1789778"/>
                      <a:pt x="894889" y="1789778"/>
                    </a:cubicBezTo>
                    <a:cubicBezTo>
                      <a:pt x="400655" y="1789778"/>
                      <a:pt x="0" y="1389123"/>
                      <a:pt x="0" y="894889"/>
                    </a:cubicBezTo>
                    <a:cubicBezTo>
                      <a:pt x="0" y="400655"/>
                      <a:pt x="400655" y="0"/>
                      <a:pt x="894889" y="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pic>
          <p:nvPicPr>
            <p:cNvPr id="15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481" y="395227"/>
              <a:ext cx="1008467" cy="98995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สี่เหลี่ยมผืนผ้า 18"/>
          <p:cNvSpPr/>
          <p:nvPr/>
        </p:nvSpPr>
        <p:spPr>
          <a:xfrm>
            <a:off x="1037063" y="142069"/>
            <a:ext cx="5288280" cy="766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ส่วนวิชาการ สถาบันภาษา (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LIMCU)</a:t>
            </a:r>
            <a:endParaRPr lang="th-TH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037063" y="430479"/>
            <a:ext cx="5288280" cy="766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มหาวิทยาลัยมหาจุฬาลง</a:t>
            </a:r>
            <a:r>
              <a:rPr lang="th-TH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กรณ</a:t>
            </a:r>
            <a:r>
              <a:rPr lang="th-T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ราชวิทยาลัย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5173918" y="5419560"/>
            <a:ext cx="2709887" cy="1533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สอบถามเพิ่มเติมได้ที่ </a:t>
            </a:r>
          </a:p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ส่วนวิชาการ สถาบันภาษา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โทร.๐๙๕ ๕๒๙ ๒๖๙๙ 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Line ID: morm26</a:t>
            </a:r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171497" y="1217105"/>
            <a:ext cx="6644101" cy="4307697"/>
          </a:xfrm>
          <a:prstGeom prst="rect">
            <a:avLst/>
          </a:prstGeom>
          <a:gradFill>
            <a:gsLst>
              <a:gs pos="0">
                <a:schemeClr val="bg1">
                  <a:alpha val="4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h-TH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1318098" y="1285875"/>
            <a:ext cx="6436611" cy="4238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ibbon ลง 24"/>
          <p:cNvSpPr/>
          <p:nvPr/>
        </p:nvSpPr>
        <p:spPr>
          <a:xfrm>
            <a:off x="8199445" y="6248702"/>
            <a:ext cx="3669289" cy="614653"/>
          </a:xfrm>
          <a:prstGeom prst="ribbon">
            <a:avLst>
              <a:gd name="adj1" fmla="val 16667"/>
              <a:gd name="adj2" fmla="val 72706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/>
              <a:t>ทีมงานส่วนวิชาการ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613709" y="2443280"/>
            <a:ext cx="2723223" cy="1924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630555" algn="l"/>
                <a:tab pos="990600" algn="l"/>
                <a:tab pos="4591050" algn="r"/>
                <a:tab pos="5130800" algn="l"/>
              </a:tabLst>
            </a:pPr>
            <a:r>
              <a:rPr lang="th-TH" sz="18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วิธีการเรียนการสอน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US" sz="18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Lectures</a:t>
            </a:r>
            <a:endParaRPr lang="en-US" sz="1800" b="1" dirty="0">
              <a:cs typeface="+mj-cs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US" sz="18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Class Presentation</a:t>
            </a:r>
            <a:endParaRPr lang="en-US" sz="1800" b="1" dirty="0">
              <a:cs typeface="+mj-cs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US" sz="18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Pair work/ Group Work Activities</a:t>
            </a:r>
            <a:endParaRPr lang="en-US" sz="1800" b="1" dirty="0">
              <a:cs typeface="+mj-cs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US" sz="18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Group Discussion </a:t>
            </a:r>
            <a:endParaRPr lang="en-US" sz="1800" b="1" dirty="0">
              <a:cs typeface="+mj-c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207477" y="2432843"/>
            <a:ext cx="2986236" cy="2131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1000"/>
              </a:spcAft>
              <a:tabLst>
                <a:tab pos="630555" algn="l"/>
                <a:tab pos="990600" algn="l"/>
                <a:tab pos="4591050" algn="r"/>
                <a:tab pos="5130800" algn="l"/>
              </a:tabLst>
            </a:pPr>
            <a:r>
              <a:rPr lang="th-TH" sz="18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การวัดผลประเมินผล 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1" dirty="0"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Class Attendance       10 %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1" dirty="0"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Assignments              20 %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1" dirty="0"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Quizzes                    20 %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Writing	          10 %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1800" b="1" dirty="0"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Final Examination     </a:t>
            </a:r>
            <a:r>
              <a:rPr lang="th-TH" sz="1800" b="1" dirty="0"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  </a:t>
            </a:r>
            <a:r>
              <a:rPr lang="en-US" sz="1800" b="1" dirty="0"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40 %</a:t>
            </a:r>
            <a:endParaRPr lang="th-TH" sz="1800" dirty="0">
              <a:cs typeface="+mj-c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289025" y="1676166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tabLst>
                <a:tab pos="630555" algn="l"/>
                <a:tab pos="990600" algn="l"/>
                <a:tab pos="4591050" algn="r"/>
                <a:tab pos="5130800" algn="l"/>
              </a:tabLst>
            </a:pPr>
            <a:r>
              <a:rPr lang="en-US" sz="40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MCU 002 </a:t>
            </a:r>
            <a:r>
              <a:rPr lang="th-TH" sz="40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อบรมจำนวน ๓๐ ชั่วโมง 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606320" y="4818116"/>
            <a:ext cx="3147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ea typeface="Calibri" panose="020F0502020204030204" pitchFamily="34" charset="0"/>
                <a:cs typeface="TH SarabunPSK" panose="020B0500040200020003" pitchFamily="34" charset="-34"/>
              </a:rPr>
              <a:t>เกณฑ์คะแนนผ่านที่ ร้อยละ ๖๐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76465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E866E0ED-32B7-42BE-82D3-CE7D9DF3C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57173"/>
            <a:ext cx="6858000" cy="121920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E6033FF-1D9C-4CE7-92C9-0381326FE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9150" y="-1421376"/>
            <a:ext cx="6858000" cy="9700752"/>
          </a:xfrm>
          <a:prstGeom prst="rect">
            <a:avLst/>
          </a:prstGeom>
        </p:spPr>
      </p:pic>
      <p:grpSp>
        <p:nvGrpSpPr>
          <p:cNvPr id="13" name="กลุ่ม 12"/>
          <p:cNvGrpSpPr/>
          <p:nvPr/>
        </p:nvGrpSpPr>
        <p:grpSpPr>
          <a:xfrm>
            <a:off x="190289" y="257175"/>
            <a:ext cx="863175" cy="878783"/>
            <a:chOff x="887221" y="349291"/>
            <a:chExt cx="1106990" cy="1048475"/>
          </a:xfrm>
        </p:grpSpPr>
        <p:grpSp>
          <p:nvGrpSpPr>
            <p:cNvPr id="14" name="กลุ่ม 13"/>
            <p:cNvGrpSpPr/>
            <p:nvPr/>
          </p:nvGrpSpPr>
          <p:grpSpPr>
            <a:xfrm>
              <a:off x="887221" y="349291"/>
              <a:ext cx="1106990" cy="1048475"/>
              <a:chOff x="215999" y="269056"/>
              <a:chExt cx="1514186" cy="1514186"/>
            </a:xfrm>
            <a:solidFill>
              <a:srgbClr val="6AC3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วงรี 15"/>
              <p:cNvSpPr/>
              <p:nvPr/>
            </p:nvSpPr>
            <p:spPr>
              <a:xfrm>
                <a:off x="321992" y="375049"/>
                <a:ext cx="1302200" cy="1302200"/>
              </a:xfrm>
              <a:prstGeom prst="ellipse">
                <a:avLst/>
              </a:prstGeom>
              <a:grp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" name="วงรี 16"/>
              <p:cNvSpPr/>
              <p:nvPr/>
            </p:nvSpPr>
            <p:spPr>
              <a:xfrm>
                <a:off x="408096" y="461153"/>
                <a:ext cx="1129993" cy="1129993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" name="รูปแบบอิสระ 17"/>
              <p:cNvSpPr/>
              <p:nvPr/>
            </p:nvSpPr>
            <p:spPr>
              <a:xfrm>
                <a:off x="215999" y="269056"/>
                <a:ext cx="1514186" cy="1514186"/>
              </a:xfrm>
              <a:custGeom>
                <a:avLst/>
                <a:gdLst>
                  <a:gd name="connsiteX0" fmla="*/ 894889 w 1789778"/>
                  <a:gd name="connsiteY0" fmla="*/ 0 h 1789778"/>
                  <a:gd name="connsiteX1" fmla="*/ 1527671 w 1789778"/>
                  <a:gd name="connsiteY1" fmla="*/ 262107 h 1789778"/>
                  <a:gd name="connsiteX2" fmla="*/ 1635054 w 1789778"/>
                  <a:gd name="connsiteY2" fmla="*/ 392255 h 1789778"/>
                  <a:gd name="connsiteX3" fmla="*/ 1588323 w 1789778"/>
                  <a:gd name="connsiteY3" fmla="*/ 415896 h 1789778"/>
                  <a:gd name="connsiteX4" fmla="*/ 1491380 w 1789778"/>
                  <a:gd name="connsiteY4" fmla="*/ 298400 h 1789778"/>
                  <a:gd name="connsiteX5" fmla="*/ 894890 w 1789778"/>
                  <a:gd name="connsiteY5" fmla="*/ 51326 h 1789778"/>
                  <a:gd name="connsiteX6" fmla="*/ 51326 w 1789778"/>
                  <a:gd name="connsiteY6" fmla="*/ 894890 h 1789778"/>
                  <a:gd name="connsiteX7" fmla="*/ 894890 w 1789778"/>
                  <a:gd name="connsiteY7" fmla="*/ 1738454 h 1789778"/>
                  <a:gd name="connsiteX8" fmla="*/ 1738454 w 1789778"/>
                  <a:gd name="connsiteY8" fmla="*/ 894890 h 1789778"/>
                  <a:gd name="connsiteX9" fmla="*/ 1721316 w 1789778"/>
                  <a:gd name="connsiteY9" fmla="*/ 724882 h 1789778"/>
                  <a:gd name="connsiteX10" fmla="*/ 1708966 w 1789778"/>
                  <a:gd name="connsiteY10" fmla="*/ 685098 h 1789778"/>
                  <a:gd name="connsiteX11" fmla="*/ 1755199 w 1789778"/>
                  <a:gd name="connsiteY11" fmla="*/ 661711 h 1789778"/>
                  <a:gd name="connsiteX12" fmla="*/ 1771597 w 1789778"/>
                  <a:gd name="connsiteY12" fmla="*/ 714538 h 1789778"/>
                  <a:gd name="connsiteX13" fmla="*/ 1789778 w 1789778"/>
                  <a:gd name="connsiteY13" fmla="*/ 894889 h 1789778"/>
                  <a:gd name="connsiteX14" fmla="*/ 894889 w 1789778"/>
                  <a:gd name="connsiteY14" fmla="*/ 1789778 h 1789778"/>
                  <a:gd name="connsiteX15" fmla="*/ 0 w 1789778"/>
                  <a:gd name="connsiteY15" fmla="*/ 894889 h 1789778"/>
                  <a:gd name="connsiteX16" fmla="*/ 894889 w 1789778"/>
                  <a:gd name="connsiteY16" fmla="*/ 0 h 178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89778" h="1789778">
                    <a:moveTo>
                      <a:pt x="894889" y="0"/>
                    </a:moveTo>
                    <a:cubicBezTo>
                      <a:pt x="1142006" y="0"/>
                      <a:pt x="1365728" y="100164"/>
                      <a:pt x="1527671" y="262107"/>
                    </a:cubicBezTo>
                    <a:lnTo>
                      <a:pt x="1635054" y="392255"/>
                    </a:lnTo>
                    <a:lnTo>
                      <a:pt x="1588323" y="415896"/>
                    </a:lnTo>
                    <a:lnTo>
                      <a:pt x="1491380" y="298400"/>
                    </a:lnTo>
                    <a:cubicBezTo>
                      <a:pt x="1338725" y="145745"/>
                      <a:pt x="1127834" y="51326"/>
                      <a:pt x="894890" y="51326"/>
                    </a:cubicBezTo>
                    <a:cubicBezTo>
                      <a:pt x="429002" y="51326"/>
                      <a:pt x="51326" y="429002"/>
                      <a:pt x="51326" y="894890"/>
                    </a:cubicBezTo>
                    <a:cubicBezTo>
                      <a:pt x="51326" y="1360778"/>
                      <a:pt x="429002" y="1738454"/>
                      <a:pt x="894890" y="1738454"/>
                    </a:cubicBezTo>
                    <a:cubicBezTo>
                      <a:pt x="1360778" y="1738454"/>
                      <a:pt x="1738454" y="1360778"/>
                      <a:pt x="1738454" y="894890"/>
                    </a:cubicBezTo>
                    <a:cubicBezTo>
                      <a:pt x="1738454" y="836654"/>
                      <a:pt x="1732553" y="779796"/>
                      <a:pt x="1721316" y="724882"/>
                    </a:cubicBezTo>
                    <a:lnTo>
                      <a:pt x="1708966" y="685098"/>
                    </a:lnTo>
                    <a:lnTo>
                      <a:pt x="1755199" y="661711"/>
                    </a:lnTo>
                    <a:lnTo>
                      <a:pt x="1771597" y="714538"/>
                    </a:lnTo>
                    <a:cubicBezTo>
                      <a:pt x="1783518" y="772793"/>
                      <a:pt x="1789778" y="833110"/>
                      <a:pt x="1789778" y="894889"/>
                    </a:cubicBezTo>
                    <a:cubicBezTo>
                      <a:pt x="1789778" y="1389123"/>
                      <a:pt x="1389123" y="1789778"/>
                      <a:pt x="894889" y="1789778"/>
                    </a:cubicBezTo>
                    <a:cubicBezTo>
                      <a:pt x="400655" y="1789778"/>
                      <a:pt x="0" y="1389123"/>
                      <a:pt x="0" y="894889"/>
                    </a:cubicBezTo>
                    <a:cubicBezTo>
                      <a:pt x="0" y="400655"/>
                      <a:pt x="400655" y="0"/>
                      <a:pt x="894889" y="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pic>
          <p:nvPicPr>
            <p:cNvPr id="15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481" y="395227"/>
              <a:ext cx="1008467" cy="98995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สี่เหลี่ยมผืนผ้า 18"/>
          <p:cNvSpPr/>
          <p:nvPr/>
        </p:nvSpPr>
        <p:spPr>
          <a:xfrm>
            <a:off x="1037063" y="142069"/>
            <a:ext cx="5288280" cy="766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ส่วนวิชาการ สถาบันภาษา (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LIMCU)</a:t>
            </a:r>
            <a:endParaRPr lang="th-TH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037063" y="430479"/>
            <a:ext cx="5288280" cy="766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มหาวิทยาลัยมหาจุฬาลง</a:t>
            </a:r>
            <a:r>
              <a:rPr lang="th-TH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กรณ</a:t>
            </a:r>
            <a:r>
              <a:rPr lang="th-T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ราชวิทยาลัย</a:t>
            </a: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1318098" y="1285875"/>
            <a:ext cx="6436611" cy="4238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437834" y="1252737"/>
            <a:ext cx="4527118" cy="6586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630555" algn="l"/>
                <a:tab pos="990600" algn="l"/>
                <a:tab pos="4591050" algn="r"/>
                <a:tab pos="5130800" algn="l"/>
              </a:tabLst>
            </a:pPr>
            <a:r>
              <a:rPr lang="en-US" sz="32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MCU 002 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อบรมจำนวน ๓๐ ชั่วโมง 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graphicFrame>
        <p:nvGraphicFramePr>
          <p:cNvPr id="24" name="ตาราง 25">
            <a:extLst>
              <a:ext uri="{FF2B5EF4-FFF2-40B4-BE49-F238E27FC236}">
                <a16:creationId xmlns:a16="http://schemas.microsoft.com/office/drawing/2014/main" id="{F8FFA4D1-DA42-AB4D-BE0B-7B23394B3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267155"/>
              </p:ext>
            </p:extLst>
          </p:nvPr>
        </p:nvGraphicFramePr>
        <p:xfrm>
          <a:off x="406844" y="1970717"/>
          <a:ext cx="4527118" cy="466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7285">
                  <a:extLst>
                    <a:ext uri="{9D8B030D-6E8A-4147-A177-3AD203B41FA5}">
                      <a16:colId xmlns:a16="http://schemas.microsoft.com/office/drawing/2014/main" val="2462971589"/>
                    </a:ext>
                  </a:extLst>
                </a:gridCol>
                <a:gridCol w="1420528">
                  <a:extLst>
                    <a:ext uri="{9D8B030D-6E8A-4147-A177-3AD203B41FA5}">
                      <a16:colId xmlns:a16="http://schemas.microsoft.com/office/drawing/2014/main" val="3305357097"/>
                    </a:ext>
                  </a:extLst>
                </a:gridCol>
                <a:gridCol w="2339305">
                  <a:extLst>
                    <a:ext uri="{9D8B030D-6E8A-4147-A177-3AD203B41FA5}">
                      <a16:colId xmlns:a16="http://schemas.microsoft.com/office/drawing/2014/main" val="3181814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8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8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เวลา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47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00/00/0000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13.00-17.00 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32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00/00/0000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13.00-17.00 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8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00/00/0000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13.00-17.00 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732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00/00/0000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13.00-17.00 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00/00/0000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13.00-17.00 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90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00/00/0000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13.00-17.00 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720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00/00/0000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13.00-17.00 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696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00/00/0000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13.00-17.00 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853363"/>
                  </a:ext>
                </a:extLst>
              </a:tr>
            </a:tbl>
          </a:graphicData>
        </a:graphic>
      </p:graphicFrame>
      <p:graphicFrame>
        <p:nvGraphicFramePr>
          <p:cNvPr id="26" name="ตาราง 25">
            <a:extLst>
              <a:ext uri="{FF2B5EF4-FFF2-40B4-BE49-F238E27FC236}">
                <a16:creationId xmlns:a16="http://schemas.microsoft.com/office/drawing/2014/main" id="{CF8F8715-443C-8648-81D4-D1F6613B7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564658"/>
              </p:ext>
            </p:extLst>
          </p:nvPr>
        </p:nvGraphicFramePr>
        <p:xfrm>
          <a:off x="5440213" y="1982291"/>
          <a:ext cx="4527118" cy="466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7285">
                  <a:extLst>
                    <a:ext uri="{9D8B030D-6E8A-4147-A177-3AD203B41FA5}">
                      <a16:colId xmlns:a16="http://schemas.microsoft.com/office/drawing/2014/main" val="2462971589"/>
                    </a:ext>
                  </a:extLst>
                </a:gridCol>
                <a:gridCol w="1420528">
                  <a:extLst>
                    <a:ext uri="{9D8B030D-6E8A-4147-A177-3AD203B41FA5}">
                      <a16:colId xmlns:a16="http://schemas.microsoft.com/office/drawing/2014/main" val="3305357097"/>
                    </a:ext>
                  </a:extLst>
                </a:gridCol>
                <a:gridCol w="2339305">
                  <a:extLst>
                    <a:ext uri="{9D8B030D-6E8A-4147-A177-3AD203B41FA5}">
                      <a16:colId xmlns:a16="http://schemas.microsoft.com/office/drawing/2014/main" val="3181814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8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8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เวลา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47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00/00/0000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13.00-17.00 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32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00/00/0000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13.00-17.00 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8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00/00/0000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13.00-17.00 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732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00/00/0000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13.00-17.00 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00/00/0000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13.00-17.00 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90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00/00/0000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13.00-17.00 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720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00/00/0000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13.00-17.00 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696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00/00/0000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13.00-17.00 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853363"/>
                  </a:ext>
                </a:extLst>
              </a:tr>
            </a:tbl>
          </a:graphicData>
        </a:graphic>
      </p:graphicFrame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id="{35B10CE6-762D-604E-90AF-4B0B87B4ED9D}"/>
              </a:ext>
            </a:extLst>
          </p:cNvPr>
          <p:cNvSpPr/>
          <p:nvPr/>
        </p:nvSpPr>
        <p:spPr>
          <a:xfrm>
            <a:off x="406844" y="1253509"/>
            <a:ext cx="4527118" cy="6586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630555" algn="l"/>
                <a:tab pos="990600" algn="l"/>
                <a:tab pos="4591050" algn="r"/>
                <a:tab pos="5130800" algn="l"/>
              </a:tabLst>
            </a:pPr>
            <a:r>
              <a:rPr lang="en-US" sz="32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MCU 001 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อบรมจำนวน ๓๐ ชั่วโมง 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grpSp>
        <p:nvGrpSpPr>
          <p:cNvPr id="28" name="กลุ่ม 27">
            <a:extLst>
              <a:ext uri="{FF2B5EF4-FFF2-40B4-BE49-F238E27FC236}">
                <a16:creationId xmlns:a16="http://schemas.microsoft.com/office/drawing/2014/main" id="{351B5F06-49CF-0349-A48F-E3A4CA114463}"/>
              </a:ext>
            </a:extLst>
          </p:cNvPr>
          <p:cNvGrpSpPr/>
          <p:nvPr/>
        </p:nvGrpSpPr>
        <p:grpSpPr>
          <a:xfrm>
            <a:off x="9499587" y="3223740"/>
            <a:ext cx="2748629" cy="4057234"/>
            <a:chOff x="4716463" y="260350"/>
            <a:chExt cx="4751387" cy="7356475"/>
          </a:xfrm>
        </p:grpSpPr>
        <p:pic>
          <p:nvPicPr>
            <p:cNvPr id="29" name="Picture 1">
              <a:extLst>
                <a:ext uri="{FF2B5EF4-FFF2-40B4-BE49-F238E27FC236}">
                  <a16:creationId xmlns:a16="http://schemas.microsoft.com/office/drawing/2014/main" id="{F74546B9-DAB3-7D4F-9274-A7FD0638A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556"/>
            <a:stretch>
              <a:fillRect/>
            </a:stretch>
          </p:blipFill>
          <p:spPr bwMode="auto">
            <a:xfrm>
              <a:off x="5148263" y="260350"/>
              <a:ext cx="3995737" cy="735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รูปภาพ 3">
              <a:extLst>
                <a:ext uri="{FF2B5EF4-FFF2-40B4-BE49-F238E27FC236}">
                  <a16:creationId xmlns:a16="http://schemas.microsoft.com/office/drawing/2014/main" id="{3A3AABD5-D13E-134C-AE8C-5025D9D5D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6" r="24133" b="21802"/>
            <a:stretch>
              <a:fillRect/>
            </a:stretch>
          </p:blipFill>
          <p:spPr bwMode="auto">
            <a:xfrm>
              <a:off x="4716463" y="2828925"/>
              <a:ext cx="3297237" cy="402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รูปภาพ 6">
              <a:extLst>
                <a:ext uri="{FF2B5EF4-FFF2-40B4-BE49-F238E27FC236}">
                  <a16:creationId xmlns:a16="http://schemas.microsoft.com/office/drawing/2014/main" id="{EA1907DD-F12D-3A4F-BD1E-4E4FB74D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10" t="9406" r="36594" b="21852"/>
            <a:stretch>
              <a:fillRect/>
            </a:stretch>
          </p:blipFill>
          <p:spPr bwMode="auto">
            <a:xfrm>
              <a:off x="7596188" y="3098800"/>
              <a:ext cx="1871662" cy="376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รูปภาพ 7">
              <a:extLst>
                <a:ext uri="{FF2B5EF4-FFF2-40B4-BE49-F238E27FC236}">
                  <a16:creationId xmlns:a16="http://schemas.microsoft.com/office/drawing/2014/main" id="{357D2E03-542B-9A40-8A57-40D639795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40" t="23059" r="58118"/>
            <a:stretch>
              <a:fillRect/>
            </a:stretch>
          </p:blipFill>
          <p:spPr bwMode="auto">
            <a:xfrm>
              <a:off x="6954838" y="3292475"/>
              <a:ext cx="1398587" cy="357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0322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E866E0ED-32B7-42BE-82D3-CE7D9DF3C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57173"/>
            <a:ext cx="6858000" cy="121920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E6033FF-1D9C-4CE7-92C9-0381326FE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9150" y="-1421376"/>
            <a:ext cx="6858000" cy="9700752"/>
          </a:xfrm>
          <a:prstGeom prst="rect">
            <a:avLst/>
          </a:prstGeom>
        </p:spPr>
      </p:pic>
      <p:grpSp>
        <p:nvGrpSpPr>
          <p:cNvPr id="8" name="กลุ่ม 7"/>
          <p:cNvGrpSpPr/>
          <p:nvPr/>
        </p:nvGrpSpPr>
        <p:grpSpPr>
          <a:xfrm>
            <a:off x="10064226" y="4190035"/>
            <a:ext cx="2160042" cy="2977842"/>
            <a:chOff x="4716463" y="260350"/>
            <a:chExt cx="4751387" cy="7356475"/>
          </a:xfrm>
        </p:grpSpPr>
        <p:pic>
          <p:nvPicPr>
            <p:cNvPr id="9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556"/>
            <a:stretch>
              <a:fillRect/>
            </a:stretch>
          </p:blipFill>
          <p:spPr bwMode="auto">
            <a:xfrm>
              <a:off x="5148263" y="260350"/>
              <a:ext cx="3995737" cy="735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รูปภาพ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6" r="24133" b="21802"/>
            <a:stretch>
              <a:fillRect/>
            </a:stretch>
          </p:blipFill>
          <p:spPr bwMode="auto">
            <a:xfrm>
              <a:off x="4716463" y="2828925"/>
              <a:ext cx="3297237" cy="402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รูปภาพ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10" t="9406" r="36594" b="21852"/>
            <a:stretch>
              <a:fillRect/>
            </a:stretch>
          </p:blipFill>
          <p:spPr bwMode="auto">
            <a:xfrm>
              <a:off x="7596188" y="3098800"/>
              <a:ext cx="1871662" cy="376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รูปภาพ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40" t="23059" r="58118"/>
            <a:stretch>
              <a:fillRect/>
            </a:stretch>
          </p:blipFill>
          <p:spPr bwMode="auto">
            <a:xfrm>
              <a:off x="6954838" y="3292475"/>
              <a:ext cx="1398587" cy="357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กลุ่ม 12"/>
          <p:cNvGrpSpPr/>
          <p:nvPr/>
        </p:nvGrpSpPr>
        <p:grpSpPr>
          <a:xfrm>
            <a:off x="190289" y="257175"/>
            <a:ext cx="863175" cy="878783"/>
            <a:chOff x="887221" y="349291"/>
            <a:chExt cx="1106990" cy="1048475"/>
          </a:xfrm>
        </p:grpSpPr>
        <p:grpSp>
          <p:nvGrpSpPr>
            <p:cNvPr id="14" name="กลุ่ม 13"/>
            <p:cNvGrpSpPr/>
            <p:nvPr/>
          </p:nvGrpSpPr>
          <p:grpSpPr>
            <a:xfrm>
              <a:off x="887221" y="349291"/>
              <a:ext cx="1106990" cy="1048475"/>
              <a:chOff x="215999" y="269056"/>
              <a:chExt cx="1514186" cy="1514186"/>
            </a:xfrm>
            <a:solidFill>
              <a:srgbClr val="6AC3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วงรี 15"/>
              <p:cNvSpPr/>
              <p:nvPr/>
            </p:nvSpPr>
            <p:spPr>
              <a:xfrm>
                <a:off x="321992" y="375049"/>
                <a:ext cx="1302200" cy="1302200"/>
              </a:xfrm>
              <a:prstGeom prst="ellipse">
                <a:avLst/>
              </a:prstGeom>
              <a:grp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" name="วงรี 16"/>
              <p:cNvSpPr/>
              <p:nvPr/>
            </p:nvSpPr>
            <p:spPr>
              <a:xfrm>
                <a:off x="408096" y="461153"/>
                <a:ext cx="1129993" cy="1129993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" name="รูปแบบอิสระ 17"/>
              <p:cNvSpPr/>
              <p:nvPr/>
            </p:nvSpPr>
            <p:spPr>
              <a:xfrm>
                <a:off x="215999" y="269056"/>
                <a:ext cx="1514186" cy="1514186"/>
              </a:xfrm>
              <a:custGeom>
                <a:avLst/>
                <a:gdLst>
                  <a:gd name="connsiteX0" fmla="*/ 894889 w 1789778"/>
                  <a:gd name="connsiteY0" fmla="*/ 0 h 1789778"/>
                  <a:gd name="connsiteX1" fmla="*/ 1527671 w 1789778"/>
                  <a:gd name="connsiteY1" fmla="*/ 262107 h 1789778"/>
                  <a:gd name="connsiteX2" fmla="*/ 1635054 w 1789778"/>
                  <a:gd name="connsiteY2" fmla="*/ 392255 h 1789778"/>
                  <a:gd name="connsiteX3" fmla="*/ 1588323 w 1789778"/>
                  <a:gd name="connsiteY3" fmla="*/ 415896 h 1789778"/>
                  <a:gd name="connsiteX4" fmla="*/ 1491380 w 1789778"/>
                  <a:gd name="connsiteY4" fmla="*/ 298400 h 1789778"/>
                  <a:gd name="connsiteX5" fmla="*/ 894890 w 1789778"/>
                  <a:gd name="connsiteY5" fmla="*/ 51326 h 1789778"/>
                  <a:gd name="connsiteX6" fmla="*/ 51326 w 1789778"/>
                  <a:gd name="connsiteY6" fmla="*/ 894890 h 1789778"/>
                  <a:gd name="connsiteX7" fmla="*/ 894890 w 1789778"/>
                  <a:gd name="connsiteY7" fmla="*/ 1738454 h 1789778"/>
                  <a:gd name="connsiteX8" fmla="*/ 1738454 w 1789778"/>
                  <a:gd name="connsiteY8" fmla="*/ 894890 h 1789778"/>
                  <a:gd name="connsiteX9" fmla="*/ 1721316 w 1789778"/>
                  <a:gd name="connsiteY9" fmla="*/ 724882 h 1789778"/>
                  <a:gd name="connsiteX10" fmla="*/ 1708966 w 1789778"/>
                  <a:gd name="connsiteY10" fmla="*/ 685098 h 1789778"/>
                  <a:gd name="connsiteX11" fmla="*/ 1755199 w 1789778"/>
                  <a:gd name="connsiteY11" fmla="*/ 661711 h 1789778"/>
                  <a:gd name="connsiteX12" fmla="*/ 1771597 w 1789778"/>
                  <a:gd name="connsiteY12" fmla="*/ 714538 h 1789778"/>
                  <a:gd name="connsiteX13" fmla="*/ 1789778 w 1789778"/>
                  <a:gd name="connsiteY13" fmla="*/ 894889 h 1789778"/>
                  <a:gd name="connsiteX14" fmla="*/ 894889 w 1789778"/>
                  <a:gd name="connsiteY14" fmla="*/ 1789778 h 1789778"/>
                  <a:gd name="connsiteX15" fmla="*/ 0 w 1789778"/>
                  <a:gd name="connsiteY15" fmla="*/ 894889 h 1789778"/>
                  <a:gd name="connsiteX16" fmla="*/ 894889 w 1789778"/>
                  <a:gd name="connsiteY16" fmla="*/ 0 h 178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89778" h="1789778">
                    <a:moveTo>
                      <a:pt x="894889" y="0"/>
                    </a:moveTo>
                    <a:cubicBezTo>
                      <a:pt x="1142006" y="0"/>
                      <a:pt x="1365728" y="100164"/>
                      <a:pt x="1527671" y="262107"/>
                    </a:cubicBezTo>
                    <a:lnTo>
                      <a:pt x="1635054" y="392255"/>
                    </a:lnTo>
                    <a:lnTo>
                      <a:pt x="1588323" y="415896"/>
                    </a:lnTo>
                    <a:lnTo>
                      <a:pt x="1491380" y="298400"/>
                    </a:lnTo>
                    <a:cubicBezTo>
                      <a:pt x="1338725" y="145745"/>
                      <a:pt x="1127834" y="51326"/>
                      <a:pt x="894890" y="51326"/>
                    </a:cubicBezTo>
                    <a:cubicBezTo>
                      <a:pt x="429002" y="51326"/>
                      <a:pt x="51326" y="429002"/>
                      <a:pt x="51326" y="894890"/>
                    </a:cubicBezTo>
                    <a:cubicBezTo>
                      <a:pt x="51326" y="1360778"/>
                      <a:pt x="429002" y="1738454"/>
                      <a:pt x="894890" y="1738454"/>
                    </a:cubicBezTo>
                    <a:cubicBezTo>
                      <a:pt x="1360778" y="1738454"/>
                      <a:pt x="1738454" y="1360778"/>
                      <a:pt x="1738454" y="894890"/>
                    </a:cubicBezTo>
                    <a:cubicBezTo>
                      <a:pt x="1738454" y="836654"/>
                      <a:pt x="1732553" y="779796"/>
                      <a:pt x="1721316" y="724882"/>
                    </a:cubicBezTo>
                    <a:lnTo>
                      <a:pt x="1708966" y="685098"/>
                    </a:lnTo>
                    <a:lnTo>
                      <a:pt x="1755199" y="661711"/>
                    </a:lnTo>
                    <a:lnTo>
                      <a:pt x="1771597" y="714538"/>
                    </a:lnTo>
                    <a:cubicBezTo>
                      <a:pt x="1783518" y="772793"/>
                      <a:pt x="1789778" y="833110"/>
                      <a:pt x="1789778" y="894889"/>
                    </a:cubicBezTo>
                    <a:cubicBezTo>
                      <a:pt x="1789778" y="1389123"/>
                      <a:pt x="1389123" y="1789778"/>
                      <a:pt x="894889" y="1789778"/>
                    </a:cubicBezTo>
                    <a:cubicBezTo>
                      <a:pt x="400655" y="1789778"/>
                      <a:pt x="0" y="1389123"/>
                      <a:pt x="0" y="894889"/>
                    </a:cubicBezTo>
                    <a:cubicBezTo>
                      <a:pt x="0" y="400655"/>
                      <a:pt x="400655" y="0"/>
                      <a:pt x="894889" y="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pic>
          <p:nvPicPr>
            <p:cNvPr id="15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481" y="395227"/>
              <a:ext cx="1008467" cy="98995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สี่เหลี่ยมผืนผ้า 18"/>
          <p:cNvSpPr/>
          <p:nvPr/>
        </p:nvSpPr>
        <p:spPr>
          <a:xfrm>
            <a:off x="1037063" y="142069"/>
            <a:ext cx="5288280" cy="766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ส่วนวิชาการ สถาบันภาษา (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LIMCU)</a:t>
            </a:r>
            <a:endParaRPr lang="th-TH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037063" y="430479"/>
            <a:ext cx="5288280" cy="766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มหาวิทยาลัยมหาจุฬาลง</a:t>
            </a:r>
            <a:r>
              <a:rPr lang="th-TH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กรณ</a:t>
            </a:r>
            <a:r>
              <a:rPr lang="th-T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ราชวิทยาลัย</a:t>
            </a: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1318098" y="1285875"/>
            <a:ext cx="6436611" cy="4238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มุมมน 1">
            <a:extLst>
              <a:ext uri="{FF2B5EF4-FFF2-40B4-BE49-F238E27FC236}">
                <a16:creationId xmlns:a16="http://schemas.microsoft.com/office/drawing/2014/main" id="{AE475FD2-FCE7-EB4F-A43D-B9F660CB3A19}"/>
              </a:ext>
            </a:extLst>
          </p:cNvPr>
          <p:cNvSpPr/>
          <p:nvPr/>
        </p:nvSpPr>
        <p:spPr>
          <a:xfrm>
            <a:off x="449076" y="3020992"/>
            <a:ext cx="3081202" cy="138578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MCU 001</a:t>
            </a:r>
          </a:p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Listening &amp; Speaking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สี่เหลี่ยมผืนผ้ามุมมน 27">
            <a:extLst>
              <a:ext uri="{FF2B5EF4-FFF2-40B4-BE49-F238E27FC236}">
                <a16:creationId xmlns:a16="http://schemas.microsoft.com/office/drawing/2014/main" id="{E05F7A44-6F15-4E4A-BFDD-DBCCC317F234}"/>
              </a:ext>
            </a:extLst>
          </p:cNvPr>
          <p:cNvSpPr/>
          <p:nvPr/>
        </p:nvSpPr>
        <p:spPr>
          <a:xfrm>
            <a:off x="4253458" y="4578502"/>
            <a:ext cx="1958420" cy="94431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ผ่าน</a:t>
            </a:r>
            <a:endParaRPr lang="en-US" dirty="0"/>
          </a:p>
        </p:txBody>
      </p:sp>
      <p:sp>
        <p:nvSpPr>
          <p:cNvPr id="29" name="สี่เหลี่ยมผืนผ้ามุมมน 28">
            <a:extLst>
              <a:ext uri="{FF2B5EF4-FFF2-40B4-BE49-F238E27FC236}">
                <a16:creationId xmlns:a16="http://schemas.microsoft.com/office/drawing/2014/main" id="{E48CDDCC-0337-DF41-9A8C-229B7469DA1E}"/>
              </a:ext>
            </a:extLst>
          </p:cNvPr>
          <p:cNvSpPr/>
          <p:nvPr/>
        </p:nvSpPr>
        <p:spPr>
          <a:xfrm>
            <a:off x="4222462" y="1807339"/>
            <a:ext cx="1958420" cy="94431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ไม่ผ่าน</a:t>
            </a:r>
            <a:endParaRPr lang="en-US" dirty="0"/>
          </a:p>
        </p:txBody>
      </p:sp>
      <p:sp>
        <p:nvSpPr>
          <p:cNvPr id="30" name="สี่เหลี่ยมผืนผ้ามุมมน 29">
            <a:extLst>
              <a:ext uri="{FF2B5EF4-FFF2-40B4-BE49-F238E27FC236}">
                <a16:creationId xmlns:a16="http://schemas.microsoft.com/office/drawing/2014/main" id="{50424097-FB54-9C43-AC93-7CA90B3D30BF}"/>
              </a:ext>
            </a:extLst>
          </p:cNvPr>
          <p:cNvSpPr/>
          <p:nvPr/>
        </p:nvSpPr>
        <p:spPr>
          <a:xfrm>
            <a:off x="6774488" y="3020992"/>
            <a:ext cx="3081202" cy="138578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MCU 002</a:t>
            </a:r>
          </a:p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Reading &amp; Writing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5" name="ตัวเชื่อมต่อตรง 4">
            <a:extLst>
              <a:ext uri="{FF2B5EF4-FFF2-40B4-BE49-F238E27FC236}">
                <a16:creationId xmlns:a16="http://schemas.microsoft.com/office/drawing/2014/main" id="{C460A1B7-53E5-7548-8EF3-F9F486648910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3530278" y="3713883"/>
            <a:ext cx="1671394" cy="0"/>
          </a:xfrm>
          <a:prstGeom prst="line">
            <a:avLst/>
          </a:prstGeom>
          <a:ln w="57150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>
            <a:extLst>
              <a:ext uri="{FF2B5EF4-FFF2-40B4-BE49-F238E27FC236}">
                <a16:creationId xmlns:a16="http://schemas.microsoft.com/office/drawing/2014/main" id="{73779F07-50CB-2849-B872-60585F57A6FE}"/>
              </a:ext>
            </a:extLst>
          </p:cNvPr>
          <p:cNvCxnSpPr>
            <a:endCxn id="28" idx="0"/>
          </p:cNvCxnSpPr>
          <p:nvPr/>
        </p:nvCxnSpPr>
        <p:spPr>
          <a:xfrm>
            <a:off x="5232668" y="2751656"/>
            <a:ext cx="0" cy="1826846"/>
          </a:xfrm>
          <a:prstGeom prst="straightConnector1">
            <a:avLst/>
          </a:prstGeom>
          <a:ln w="57150">
            <a:headEnd type="triangle"/>
            <a:tailEnd type="triangle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2" name="สี่เหลี่ยมผืนผ้ามุมมน 31">
            <a:extLst>
              <a:ext uri="{FF2B5EF4-FFF2-40B4-BE49-F238E27FC236}">
                <a16:creationId xmlns:a16="http://schemas.microsoft.com/office/drawing/2014/main" id="{90A5106B-9240-494C-8895-2AD0D380FC5C}"/>
              </a:ext>
            </a:extLst>
          </p:cNvPr>
          <p:cNvSpPr/>
          <p:nvPr/>
        </p:nvSpPr>
        <p:spPr>
          <a:xfrm>
            <a:off x="6583203" y="1742020"/>
            <a:ext cx="1958420" cy="94431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เรียนซ่อมเสริม</a:t>
            </a:r>
            <a:endParaRPr lang="en-US" dirty="0"/>
          </a:p>
        </p:txBody>
      </p:sp>
      <p:sp>
        <p:nvSpPr>
          <p:cNvPr id="33" name="สี่เหลี่ยมผืนผ้ามุมมน 32">
            <a:extLst>
              <a:ext uri="{FF2B5EF4-FFF2-40B4-BE49-F238E27FC236}">
                <a16:creationId xmlns:a16="http://schemas.microsoft.com/office/drawing/2014/main" id="{09E1BF84-BFB5-574C-8BC9-1FA11747A108}"/>
              </a:ext>
            </a:extLst>
          </p:cNvPr>
          <p:cNvSpPr/>
          <p:nvPr/>
        </p:nvSpPr>
        <p:spPr>
          <a:xfrm>
            <a:off x="1804775" y="1760844"/>
            <a:ext cx="1958420" cy="94431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ลงเรียนใหม่</a:t>
            </a:r>
            <a:endParaRPr lang="en-US" dirty="0"/>
          </a:p>
        </p:txBody>
      </p:sp>
      <p:cxnSp>
        <p:nvCxnSpPr>
          <p:cNvPr id="35" name="ตัวเชื่อมต่อตรง 34">
            <a:extLst>
              <a:ext uri="{FF2B5EF4-FFF2-40B4-BE49-F238E27FC236}">
                <a16:creationId xmlns:a16="http://schemas.microsoft.com/office/drawing/2014/main" id="{2022DD29-CCD6-8447-92A5-FBE435B47FC9}"/>
              </a:ext>
            </a:extLst>
          </p:cNvPr>
          <p:cNvCxnSpPr/>
          <p:nvPr/>
        </p:nvCxnSpPr>
        <p:spPr>
          <a:xfrm>
            <a:off x="6219729" y="5050660"/>
            <a:ext cx="2095360" cy="0"/>
          </a:xfrm>
          <a:prstGeom prst="line">
            <a:avLst/>
          </a:prstGeom>
          <a:ln w="57150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ลูกศรเชื่อมต่อแบบตรง 36">
            <a:extLst>
              <a:ext uri="{FF2B5EF4-FFF2-40B4-BE49-F238E27FC236}">
                <a16:creationId xmlns:a16="http://schemas.microsoft.com/office/drawing/2014/main" id="{D07B4CFA-A096-8749-84FA-D30920AB751A}"/>
              </a:ext>
            </a:extLst>
          </p:cNvPr>
          <p:cNvCxnSpPr/>
          <p:nvPr/>
        </p:nvCxnSpPr>
        <p:spPr>
          <a:xfrm flipV="1">
            <a:off x="8315089" y="4422272"/>
            <a:ext cx="0" cy="643886"/>
          </a:xfrm>
          <a:prstGeom prst="straightConnector1">
            <a:avLst/>
          </a:prstGeom>
          <a:ln w="57150">
            <a:tailEnd type="triangle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ตัวเชื่อมต่อตรง 38">
            <a:extLst>
              <a:ext uri="{FF2B5EF4-FFF2-40B4-BE49-F238E27FC236}">
                <a16:creationId xmlns:a16="http://schemas.microsoft.com/office/drawing/2014/main" id="{C24009BF-34BD-4941-A092-AF8C54D94DBC}"/>
              </a:ext>
            </a:extLst>
          </p:cNvPr>
          <p:cNvCxnSpPr/>
          <p:nvPr/>
        </p:nvCxnSpPr>
        <p:spPr>
          <a:xfrm>
            <a:off x="2783985" y="1425844"/>
            <a:ext cx="4778428" cy="0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" name="ลูกศรเชื่อมต่อแบบตรง 40">
            <a:extLst>
              <a:ext uri="{FF2B5EF4-FFF2-40B4-BE49-F238E27FC236}">
                <a16:creationId xmlns:a16="http://schemas.microsoft.com/office/drawing/2014/main" id="{6171474D-4EF8-0D4A-AB7B-87DF9EF7C81F}"/>
              </a:ext>
            </a:extLst>
          </p:cNvPr>
          <p:cNvCxnSpPr/>
          <p:nvPr/>
        </p:nvCxnSpPr>
        <p:spPr>
          <a:xfrm>
            <a:off x="2783985" y="1410346"/>
            <a:ext cx="0" cy="3471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" name="ลูกศรเชื่อมต่อแบบตรง 41">
            <a:extLst>
              <a:ext uri="{FF2B5EF4-FFF2-40B4-BE49-F238E27FC236}">
                <a16:creationId xmlns:a16="http://schemas.microsoft.com/office/drawing/2014/main" id="{92FA026D-A6D4-9843-8BDB-EB6DBFA104D6}"/>
              </a:ext>
            </a:extLst>
          </p:cNvPr>
          <p:cNvCxnSpPr/>
          <p:nvPr/>
        </p:nvCxnSpPr>
        <p:spPr>
          <a:xfrm>
            <a:off x="7538622" y="1410346"/>
            <a:ext cx="0" cy="3471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8" name="ตัวเชื่อมต่อตรง 47">
            <a:extLst>
              <a:ext uri="{FF2B5EF4-FFF2-40B4-BE49-F238E27FC236}">
                <a16:creationId xmlns:a16="http://schemas.microsoft.com/office/drawing/2014/main" id="{909EDF37-0F9D-F544-BE73-D3AC1E5E361F}"/>
              </a:ext>
            </a:extLst>
          </p:cNvPr>
          <p:cNvCxnSpPr>
            <a:endCxn id="29" idx="0"/>
          </p:cNvCxnSpPr>
          <p:nvPr/>
        </p:nvCxnSpPr>
        <p:spPr>
          <a:xfrm>
            <a:off x="5201672" y="1425844"/>
            <a:ext cx="0" cy="381495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9" name="ลูกศรเชื่อมต่อแบบตรง 48">
            <a:extLst>
              <a:ext uri="{FF2B5EF4-FFF2-40B4-BE49-F238E27FC236}">
                <a16:creationId xmlns:a16="http://schemas.microsoft.com/office/drawing/2014/main" id="{2D9D9EAD-89B8-E14D-84BE-1D5AE2D1CC9F}"/>
              </a:ext>
            </a:extLst>
          </p:cNvPr>
          <p:cNvCxnSpPr/>
          <p:nvPr/>
        </p:nvCxnSpPr>
        <p:spPr>
          <a:xfrm>
            <a:off x="7562413" y="2689318"/>
            <a:ext cx="0" cy="3471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" name="ลูกศรเชื่อมต่อแบบตรง 49">
            <a:extLst>
              <a:ext uri="{FF2B5EF4-FFF2-40B4-BE49-F238E27FC236}">
                <a16:creationId xmlns:a16="http://schemas.microsoft.com/office/drawing/2014/main" id="{52D5402D-F77B-D444-9A08-D77B3D10CCAB}"/>
              </a:ext>
            </a:extLst>
          </p:cNvPr>
          <p:cNvCxnSpPr/>
          <p:nvPr/>
        </p:nvCxnSpPr>
        <p:spPr>
          <a:xfrm>
            <a:off x="2452595" y="2701835"/>
            <a:ext cx="0" cy="3471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1" name="สี่เหลี่ยมผืนผ้ามุมมน 50">
            <a:extLst>
              <a:ext uri="{FF2B5EF4-FFF2-40B4-BE49-F238E27FC236}">
                <a16:creationId xmlns:a16="http://schemas.microsoft.com/office/drawing/2014/main" id="{C9D2EA82-58A6-0042-8ADD-93645E46292F}"/>
              </a:ext>
            </a:extLst>
          </p:cNvPr>
          <p:cNvSpPr/>
          <p:nvPr/>
        </p:nvSpPr>
        <p:spPr>
          <a:xfrm>
            <a:off x="10051992" y="3245965"/>
            <a:ext cx="1958420" cy="94431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รับรองผล</a:t>
            </a:r>
            <a:endParaRPr lang="en-US" dirty="0"/>
          </a:p>
        </p:txBody>
      </p:sp>
      <p:cxnSp>
        <p:nvCxnSpPr>
          <p:cNvPr id="53" name="ลูกศรเชื่อมต่อแบบตรง 52">
            <a:extLst>
              <a:ext uri="{FF2B5EF4-FFF2-40B4-BE49-F238E27FC236}">
                <a16:creationId xmlns:a16="http://schemas.microsoft.com/office/drawing/2014/main" id="{E84ED1BB-9A9A-C34D-917C-075D64F1DBE5}"/>
              </a:ext>
            </a:extLst>
          </p:cNvPr>
          <p:cNvCxnSpPr>
            <a:stCxn id="30" idx="3"/>
            <a:endCxn id="51" idx="1"/>
          </p:cNvCxnSpPr>
          <p:nvPr/>
        </p:nvCxnSpPr>
        <p:spPr>
          <a:xfrm>
            <a:off x="9855690" y="3713883"/>
            <a:ext cx="196302" cy="4241"/>
          </a:xfrm>
          <a:prstGeom prst="straightConnector1">
            <a:avLst/>
          </a:prstGeom>
          <a:ln w="38100"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486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E866E0ED-32B7-42BE-82D3-CE7D9DF3C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57173"/>
            <a:ext cx="6858000" cy="121920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E6033FF-1D9C-4CE7-92C9-0381326FE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9150" y="-1421376"/>
            <a:ext cx="6858000" cy="9700752"/>
          </a:xfrm>
          <a:prstGeom prst="rect">
            <a:avLst/>
          </a:prstGeom>
        </p:spPr>
      </p:pic>
      <p:grpSp>
        <p:nvGrpSpPr>
          <p:cNvPr id="8" name="กลุ่ม 7"/>
          <p:cNvGrpSpPr/>
          <p:nvPr/>
        </p:nvGrpSpPr>
        <p:grpSpPr>
          <a:xfrm>
            <a:off x="7547493" y="257175"/>
            <a:ext cx="4676775" cy="7362115"/>
            <a:chOff x="4716463" y="260350"/>
            <a:chExt cx="4751387" cy="7356475"/>
          </a:xfrm>
        </p:grpSpPr>
        <p:pic>
          <p:nvPicPr>
            <p:cNvPr id="9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556"/>
            <a:stretch>
              <a:fillRect/>
            </a:stretch>
          </p:blipFill>
          <p:spPr bwMode="auto">
            <a:xfrm>
              <a:off x="5148263" y="260350"/>
              <a:ext cx="3995737" cy="735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รูปภาพ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6" r="24133" b="21802"/>
            <a:stretch>
              <a:fillRect/>
            </a:stretch>
          </p:blipFill>
          <p:spPr bwMode="auto">
            <a:xfrm>
              <a:off x="4716463" y="2828925"/>
              <a:ext cx="3297237" cy="402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รูปภาพ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10" t="9406" r="36594" b="21852"/>
            <a:stretch>
              <a:fillRect/>
            </a:stretch>
          </p:blipFill>
          <p:spPr bwMode="auto">
            <a:xfrm>
              <a:off x="7596188" y="3098800"/>
              <a:ext cx="1871662" cy="376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รูปภาพ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40" t="23059" r="58118"/>
            <a:stretch>
              <a:fillRect/>
            </a:stretch>
          </p:blipFill>
          <p:spPr bwMode="auto">
            <a:xfrm>
              <a:off x="6954838" y="3292475"/>
              <a:ext cx="1398587" cy="357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กลุ่ม 12"/>
          <p:cNvGrpSpPr/>
          <p:nvPr/>
        </p:nvGrpSpPr>
        <p:grpSpPr>
          <a:xfrm>
            <a:off x="190289" y="257175"/>
            <a:ext cx="863175" cy="878783"/>
            <a:chOff x="887221" y="349291"/>
            <a:chExt cx="1106990" cy="1048475"/>
          </a:xfrm>
        </p:grpSpPr>
        <p:grpSp>
          <p:nvGrpSpPr>
            <p:cNvPr id="14" name="กลุ่ม 13"/>
            <p:cNvGrpSpPr/>
            <p:nvPr/>
          </p:nvGrpSpPr>
          <p:grpSpPr>
            <a:xfrm>
              <a:off x="887221" y="349291"/>
              <a:ext cx="1106990" cy="1048475"/>
              <a:chOff x="215999" y="269056"/>
              <a:chExt cx="1514186" cy="1514186"/>
            </a:xfrm>
            <a:solidFill>
              <a:srgbClr val="6AC3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วงรี 15"/>
              <p:cNvSpPr/>
              <p:nvPr/>
            </p:nvSpPr>
            <p:spPr>
              <a:xfrm>
                <a:off x="321992" y="375049"/>
                <a:ext cx="1302200" cy="1302200"/>
              </a:xfrm>
              <a:prstGeom prst="ellipse">
                <a:avLst/>
              </a:prstGeom>
              <a:grp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" name="วงรี 16"/>
              <p:cNvSpPr/>
              <p:nvPr/>
            </p:nvSpPr>
            <p:spPr>
              <a:xfrm>
                <a:off x="408096" y="461153"/>
                <a:ext cx="1129993" cy="1129993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" name="รูปแบบอิสระ 17"/>
              <p:cNvSpPr/>
              <p:nvPr/>
            </p:nvSpPr>
            <p:spPr>
              <a:xfrm>
                <a:off x="215999" y="269056"/>
                <a:ext cx="1514186" cy="1514186"/>
              </a:xfrm>
              <a:custGeom>
                <a:avLst/>
                <a:gdLst>
                  <a:gd name="connsiteX0" fmla="*/ 894889 w 1789778"/>
                  <a:gd name="connsiteY0" fmla="*/ 0 h 1789778"/>
                  <a:gd name="connsiteX1" fmla="*/ 1527671 w 1789778"/>
                  <a:gd name="connsiteY1" fmla="*/ 262107 h 1789778"/>
                  <a:gd name="connsiteX2" fmla="*/ 1635054 w 1789778"/>
                  <a:gd name="connsiteY2" fmla="*/ 392255 h 1789778"/>
                  <a:gd name="connsiteX3" fmla="*/ 1588323 w 1789778"/>
                  <a:gd name="connsiteY3" fmla="*/ 415896 h 1789778"/>
                  <a:gd name="connsiteX4" fmla="*/ 1491380 w 1789778"/>
                  <a:gd name="connsiteY4" fmla="*/ 298400 h 1789778"/>
                  <a:gd name="connsiteX5" fmla="*/ 894890 w 1789778"/>
                  <a:gd name="connsiteY5" fmla="*/ 51326 h 1789778"/>
                  <a:gd name="connsiteX6" fmla="*/ 51326 w 1789778"/>
                  <a:gd name="connsiteY6" fmla="*/ 894890 h 1789778"/>
                  <a:gd name="connsiteX7" fmla="*/ 894890 w 1789778"/>
                  <a:gd name="connsiteY7" fmla="*/ 1738454 h 1789778"/>
                  <a:gd name="connsiteX8" fmla="*/ 1738454 w 1789778"/>
                  <a:gd name="connsiteY8" fmla="*/ 894890 h 1789778"/>
                  <a:gd name="connsiteX9" fmla="*/ 1721316 w 1789778"/>
                  <a:gd name="connsiteY9" fmla="*/ 724882 h 1789778"/>
                  <a:gd name="connsiteX10" fmla="*/ 1708966 w 1789778"/>
                  <a:gd name="connsiteY10" fmla="*/ 685098 h 1789778"/>
                  <a:gd name="connsiteX11" fmla="*/ 1755199 w 1789778"/>
                  <a:gd name="connsiteY11" fmla="*/ 661711 h 1789778"/>
                  <a:gd name="connsiteX12" fmla="*/ 1771597 w 1789778"/>
                  <a:gd name="connsiteY12" fmla="*/ 714538 h 1789778"/>
                  <a:gd name="connsiteX13" fmla="*/ 1789778 w 1789778"/>
                  <a:gd name="connsiteY13" fmla="*/ 894889 h 1789778"/>
                  <a:gd name="connsiteX14" fmla="*/ 894889 w 1789778"/>
                  <a:gd name="connsiteY14" fmla="*/ 1789778 h 1789778"/>
                  <a:gd name="connsiteX15" fmla="*/ 0 w 1789778"/>
                  <a:gd name="connsiteY15" fmla="*/ 894889 h 1789778"/>
                  <a:gd name="connsiteX16" fmla="*/ 894889 w 1789778"/>
                  <a:gd name="connsiteY16" fmla="*/ 0 h 178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89778" h="1789778">
                    <a:moveTo>
                      <a:pt x="894889" y="0"/>
                    </a:moveTo>
                    <a:cubicBezTo>
                      <a:pt x="1142006" y="0"/>
                      <a:pt x="1365728" y="100164"/>
                      <a:pt x="1527671" y="262107"/>
                    </a:cubicBezTo>
                    <a:lnTo>
                      <a:pt x="1635054" y="392255"/>
                    </a:lnTo>
                    <a:lnTo>
                      <a:pt x="1588323" y="415896"/>
                    </a:lnTo>
                    <a:lnTo>
                      <a:pt x="1491380" y="298400"/>
                    </a:lnTo>
                    <a:cubicBezTo>
                      <a:pt x="1338725" y="145745"/>
                      <a:pt x="1127834" y="51326"/>
                      <a:pt x="894890" y="51326"/>
                    </a:cubicBezTo>
                    <a:cubicBezTo>
                      <a:pt x="429002" y="51326"/>
                      <a:pt x="51326" y="429002"/>
                      <a:pt x="51326" y="894890"/>
                    </a:cubicBezTo>
                    <a:cubicBezTo>
                      <a:pt x="51326" y="1360778"/>
                      <a:pt x="429002" y="1738454"/>
                      <a:pt x="894890" y="1738454"/>
                    </a:cubicBezTo>
                    <a:cubicBezTo>
                      <a:pt x="1360778" y="1738454"/>
                      <a:pt x="1738454" y="1360778"/>
                      <a:pt x="1738454" y="894890"/>
                    </a:cubicBezTo>
                    <a:cubicBezTo>
                      <a:pt x="1738454" y="836654"/>
                      <a:pt x="1732553" y="779796"/>
                      <a:pt x="1721316" y="724882"/>
                    </a:cubicBezTo>
                    <a:lnTo>
                      <a:pt x="1708966" y="685098"/>
                    </a:lnTo>
                    <a:lnTo>
                      <a:pt x="1755199" y="661711"/>
                    </a:lnTo>
                    <a:lnTo>
                      <a:pt x="1771597" y="714538"/>
                    </a:lnTo>
                    <a:cubicBezTo>
                      <a:pt x="1783518" y="772793"/>
                      <a:pt x="1789778" y="833110"/>
                      <a:pt x="1789778" y="894889"/>
                    </a:cubicBezTo>
                    <a:cubicBezTo>
                      <a:pt x="1789778" y="1389123"/>
                      <a:pt x="1389123" y="1789778"/>
                      <a:pt x="894889" y="1789778"/>
                    </a:cubicBezTo>
                    <a:cubicBezTo>
                      <a:pt x="400655" y="1789778"/>
                      <a:pt x="0" y="1389123"/>
                      <a:pt x="0" y="894889"/>
                    </a:cubicBezTo>
                    <a:cubicBezTo>
                      <a:pt x="0" y="400655"/>
                      <a:pt x="400655" y="0"/>
                      <a:pt x="894889" y="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pic>
          <p:nvPicPr>
            <p:cNvPr id="15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481" y="395227"/>
              <a:ext cx="1008467" cy="98995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สี่เหลี่ยมผืนผ้า 18"/>
          <p:cNvSpPr/>
          <p:nvPr/>
        </p:nvSpPr>
        <p:spPr>
          <a:xfrm>
            <a:off x="1037063" y="142069"/>
            <a:ext cx="5288280" cy="766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ส่วนวิชาการ สถาบันภาษา (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LIMCU)</a:t>
            </a:r>
            <a:endParaRPr lang="th-TH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037063" y="430479"/>
            <a:ext cx="5288280" cy="766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มหาวิทยาลัยมหาจุฬาลง</a:t>
            </a:r>
            <a:r>
              <a:rPr lang="th-TH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กรณ</a:t>
            </a:r>
            <a:r>
              <a:rPr lang="th-T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ราชวิทยาลัย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5173918" y="5419560"/>
            <a:ext cx="2709887" cy="1533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สอบถามเพิ่มเติมได้ที่ </a:t>
            </a:r>
          </a:p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ส่วนวิชาการ สถาบันภาษา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โทร.๐๙๕ ๕๒๙ ๒๖๙๙ 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Line ID: morm26</a:t>
            </a:r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997534" y="1217105"/>
            <a:ext cx="6644101" cy="4307697"/>
          </a:xfrm>
          <a:prstGeom prst="rect">
            <a:avLst/>
          </a:prstGeom>
          <a:gradFill>
            <a:gsLst>
              <a:gs pos="0">
                <a:schemeClr val="bg1">
                  <a:alpha val="4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h-TH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1318098" y="1285875"/>
            <a:ext cx="6436611" cy="4238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ibbon ลง 24"/>
          <p:cNvSpPr/>
          <p:nvPr/>
        </p:nvSpPr>
        <p:spPr>
          <a:xfrm>
            <a:off x="8199445" y="6248702"/>
            <a:ext cx="3669289" cy="614653"/>
          </a:xfrm>
          <a:prstGeom prst="ribbon">
            <a:avLst>
              <a:gd name="adj1" fmla="val 16667"/>
              <a:gd name="adj2" fmla="val 72706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/>
              <a:t>ทีมงานส่วนวิชาการ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274239" y="2454821"/>
            <a:ext cx="4377549" cy="2029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630555" algn="l"/>
                <a:tab pos="990600" algn="l"/>
                <a:tab pos="4591050" algn="r"/>
                <a:tab pos="5130800" algn="l"/>
              </a:tabLst>
            </a:pP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หลักสูตร หรือเอกสารประกอบการสอน</a:t>
            </a:r>
          </a:p>
          <a:p>
            <a:r>
              <a:rPr lang="en-US" sz="3200" b="1" dirty="0"/>
              <a:t>*</a:t>
            </a:r>
            <a:r>
              <a:rPr lang="th-TH" sz="3200" b="1" dirty="0"/>
              <a:t>ส่วนงานกำหนดเอง ครอบคลุม</a:t>
            </a:r>
          </a:p>
          <a:p>
            <a:r>
              <a:rPr lang="th-TH" sz="3200" b="1" dirty="0"/>
              <a:t>  ทั้ง ๔ ทักษะ</a:t>
            </a:r>
            <a:endParaRPr lang="en-US" sz="3200" b="1" dirty="0"/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630555" algn="l"/>
                <a:tab pos="990600" algn="l"/>
                <a:tab pos="4591050" algn="r"/>
                <a:tab pos="5130800" algn="l"/>
              </a:tabLst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293153" y="4150414"/>
            <a:ext cx="403219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tabLst>
                <a:tab pos="630555" algn="l"/>
                <a:tab pos="990600" algn="l"/>
                <a:tab pos="4591050" algn="r"/>
                <a:tab pos="5130800" algn="l"/>
              </a:tabLst>
            </a:pPr>
            <a:r>
              <a:rPr lang="th-TH" sz="18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lang="th-TH" sz="24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อาจารย์ผู้สอน</a:t>
            </a:r>
          </a:p>
          <a:p>
            <a:pPr algn="thaiDist">
              <a:lnSpc>
                <a:spcPct val="115000"/>
              </a:lnSpc>
              <a:tabLst>
                <a:tab pos="630555" algn="l"/>
                <a:tab pos="990600" algn="l"/>
                <a:tab pos="4591050" algn="r"/>
                <a:tab pos="5130800" algn="l"/>
              </a:tabLst>
            </a:pPr>
            <a:r>
              <a:rPr lang="th-TH" sz="18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ส่วนงานฯ กำหนดอาจารย์ผู้มีความรู้และทักษะการสอนภาษาอังกฤษ ให้เป็นอาจารย์ผู้สอน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289025" y="1676166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tabLst>
                <a:tab pos="630555" algn="l"/>
                <a:tab pos="990600" algn="l"/>
                <a:tab pos="4591050" algn="r"/>
                <a:tab pos="5130800" algn="l"/>
              </a:tabLst>
            </a:pPr>
            <a:r>
              <a:rPr lang="th-TH" sz="40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หลักสูตร และ อาจารย์ผู้สอน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00006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E866E0ED-32B7-42BE-82D3-CE7D9DF3C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57173"/>
            <a:ext cx="6858000" cy="121920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E6033FF-1D9C-4CE7-92C9-0381326FE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9150" y="-1421376"/>
            <a:ext cx="6858000" cy="9700752"/>
          </a:xfrm>
          <a:prstGeom prst="rect">
            <a:avLst/>
          </a:prstGeom>
        </p:spPr>
      </p:pic>
      <p:grpSp>
        <p:nvGrpSpPr>
          <p:cNvPr id="8" name="กลุ่ม 7"/>
          <p:cNvGrpSpPr/>
          <p:nvPr/>
        </p:nvGrpSpPr>
        <p:grpSpPr>
          <a:xfrm>
            <a:off x="7547493" y="257175"/>
            <a:ext cx="4676775" cy="7362115"/>
            <a:chOff x="4716463" y="260350"/>
            <a:chExt cx="4751387" cy="7356475"/>
          </a:xfrm>
        </p:grpSpPr>
        <p:pic>
          <p:nvPicPr>
            <p:cNvPr id="9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556"/>
            <a:stretch>
              <a:fillRect/>
            </a:stretch>
          </p:blipFill>
          <p:spPr bwMode="auto">
            <a:xfrm>
              <a:off x="5148263" y="260350"/>
              <a:ext cx="3995737" cy="735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รูปภาพ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6" r="24133" b="21802"/>
            <a:stretch>
              <a:fillRect/>
            </a:stretch>
          </p:blipFill>
          <p:spPr bwMode="auto">
            <a:xfrm>
              <a:off x="4716463" y="2828925"/>
              <a:ext cx="3297237" cy="402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รูปภาพ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10" t="9406" r="36594" b="21852"/>
            <a:stretch>
              <a:fillRect/>
            </a:stretch>
          </p:blipFill>
          <p:spPr bwMode="auto">
            <a:xfrm>
              <a:off x="7596188" y="3098800"/>
              <a:ext cx="1871662" cy="376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รูปภาพ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40" t="23059" r="58118"/>
            <a:stretch>
              <a:fillRect/>
            </a:stretch>
          </p:blipFill>
          <p:spPr bwMode="auto">
            <a:xfrm>
              <a:off x="6954838" y="3292475"/>
              <a:ext cx="1398587" cy="357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กลุ่ม 12"/>
          <p:cNvGrpSpPr/>
          <p:nvPr/>
        </p:nvGrpSpPr>
        <p:grpSpPr>
          <a:xfrm>
            <a:off x="190289" y="257175"/>
            <a:ext cx="863175" cy="878783"/>
            <a:chOff x="887221" y="349291"/>
            <a:chExt cx="1106990" cy="1048475"/>
          </a:xfrm>
        </p:grpSpPr>
        <p:grpSp>
          <p:nvGrpSpPr>
            <p:cNvPr id="14" name="กลุ่ม 13"/>
            <p:cNvGrpSpPr/>
            <p:nvPr/>
          </p:nvGrpSpPr>
          <p:grpSpPr>
            <a:xfrm>
              <a:off x="887221" y="349291"/>
              <a:ext cx="1106990" cy="1048475"/>
              <a:chOff x="215999" y="269056"/>
              <a:chExt cx="1514186" cy="1514186"/>
            </a:xfrm>
            <a:solidFill>
              <a:srgbClr val="6AC3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วงรี 15"/>
              <p:cNvSpPr/>
              <p:nvPr/>
            </p:nvSpPr>
            <p:spPr>
              <a:xfrm>
                <a:off x="321992" y="375049"/>
                <a:ext cx="1302200" cy="1302200"/>
              </a:xfrm>
              <a:prstGeom prst="ellipse">
                <a:avLst/>
              </a:prstGeom>
              <a:grp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" name="วงรี 16"/>
              <p:cNvSpPr/>
              <p:nvPr/>
            </p:nvSpPr>
            <p:spPr>
              <a:xfrm>
                <a:off x="408096" y="461153"/>
                <a:ext cx="1129993" cy="1129993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" name="รูปแบบอิสระ 17"/>
              <p:cNvSpPr/>
              <p:nvPr/>
            </p:nvSpPr>
            <p:spPr>
              <a:xfrm>
                <a:off x="215999" y="269056"/>
                <a:ext cx="1514186" cy="1514186"/>
              </a:xfrm>
              <a:custGeom>
                <a:avLst/>
                <a:gdLst>
                  <a:gd name="connsiteX0" fmla="*/ 894889 w 1789778"/>
                  <a:gd name="connsiteY0" fmla="*/ 0 h 1789778"/>
                  <a:gd name="connsiteX1" fmla="*/ 1527671 w 1789778"/>
                  <a:gd name="connsiteY1" fmla="*/ 262107 h 1789778"/>
                  <a:gd name="connsiteX2" fmla="*/ 1635054 w 1789778"/>
                  <a:gd name="connsiteY2" fmla="*/ 392255 h 1789778"/>
                  <a:gd name="connsiteX3" fmla="*/ 1588323 w 1789778"/>
                  <a:gd name="connsiteY3" fmla="*/ 415896 h 1789778"/>
                  <a:gd name="connsiteX4" fmla="*/ 1491380 w 1789778"/>
                  <a:gd name="connsiteY4" fmla="*/ 298400 h 1789778"/>
                  <a:gd name="connsiteX5" fmla="*/ 894890 w 1789778"/>
                  <a:gd name="connsiteY5" fmla="*/ 51326 h 1789778"/>
                  <a:gd name="connsiteX6" fmla="*/ 51326 w 1789778"/>
                  <a:gd name="connsiteY6" fmla="*/ 894890 h 1789778"/>
                  <a:gd name="connsiteX7" fmla="*/ 894890 w 1789778"/>
                  <a:gd name="connsiteY7" fmla="*/ 1738454 h 1789778"/>
                  <a:gd name="connsiteX8" fmla="*/ 1738454 w 1789778"/>
                  <a:gd name="connsiteY8" fmla="*/ 894890 h 1789778"/>
                  <a:gd name="connsiteX9" fmla="*/ 1721316 w 1789778"/>
                  <a:gd name="connsiteY9" fmla="*/ 724882 h 1789778"/>
                  <a:gd name="connsiteX10" fmla="*/ 1708966 w 1789778"/>
                  <a:gd name="connsiteY10" fmla="*/ 685098 h 1789778"/>
                  <a:gd name="connsiteX11" fmla="*/ 1755199 w 1789778"/>
                  <a:gd name="connsiteY11" fmla="*/ 661711 h 1789778"/>
                  <a:gd name="connsiteX12" fmla="*/ 1771597 w 1789778"/>
                  <a:gd name="connsiteY12" fmla="*/ 714538 h 1789778"/>
                  <a:gd name="connsiteX13" fmla="*/ 1789778 w 1789778"/>
                  <a:gd name="connsiteY13" fmla="*/ 894889 h 1789778"/>
                  <a:gd name="connsiteX14" fmla="*/ 894889 w 1789778"/>
                  <a:gd name="connsiteY14" fmla="*/ 1789778 h 1789778"/>
                  <a:gd name="connsiteX15" fmla="*/ 0 w 1789778"/>
                  <a:gd name="connsiteY15" fmla="*/ 894889 h 1789778"/>
                  <a:gd name="connsiteX16" fmla="*/ 894889 w 1789778"/>
                  <a:gd name="connsiteY16" fmla="*/ 0 h 178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89778" h="1789778">
                    <a:moveTo>
                      <a:pt x="894889" y="0"/>
                    </a:moveTo>
                    <a:cubicBezTo>
                      <a:pt x="1142006" y="0"/>
                      <a:pt x="1365728" y="100164"/>
                      <a:pt x="1527671" y="262107"/>
                    </a:cubicBezTo>
                    <a:lnTo>
                      <a:pt x="1635054" y="392255"/>
                    </a:lnTo>
                    <a:lnTo>
                      <a:pt x="1588323" y="415896"/>
                    </a:lnTo>
                    <a:lnTo>
                      <a:pt x="1491380" y="298400"/>
                    </a:lnTo>
                    <a:cubicBezTo>
                      <a:pt x="1338725" y="145745"/>
                      <a:pt x="1127834" y="51326"/>
                      <a:pt x="894890" y="51326"/>
                    </a:cubicBezTo>
                    <a:cubicBezTo>
                      <a:pt x="429002" y="51326"/>
                      <a:pt x="51326" y="429002"/>
                      <a:pt x="51326" y="894890"/>
                    </a:cubicBezTo>
                    <a:cubicBezTo>
                      <a:pt x="51326" y="1360778"/>
                      <a:pt x="429002" y="1738454"/>
                      <a:pt x="894890" y="1738454"/>
                    </a:cubicBezTo>
                    <a:cubicBezTo>
                      <a:pt x="1360778" y="1738454"/>
                      <a:pt x="1738454" y="1360778"/>
                      <a:pt x="1738454" y="894890"/>
                    </a:cubicBezTo>
                    <a:cubicBezTo>
                      <a:pt x="1738454" y="836654"/>
                      <a:pt x="1732553" y="779796"/>
                      <a:pt x="1721316" y="724882"/>
                    </a:cubicBezTo>
                    <a:lnTo>
                      <a:pt x="1708966" y="685098"/>
                    </a:lnTo>
                    <a:lnTo>
                      <a:pt x="1755199" y="661711"/>
                    </a:lnTo>
                    <a:lnTo>
                      <a:pt x="1771597" y="714538"/>
                    </a:lnTo>
                    <a:cubicBezTo>
                      <a:pt x="1783518" y="772793"/>
                      <a:pt x="1789778" y="833110"/>
                      <a:pt x="1789778" y="894889"/>
                    </a:cubicBezTo>
                    <a:cubicBezTo>
                      <a:pt x="1789778" y="1389123"/>
                      <a:pt x="1389123" y="1789778"/>
                      <a:pt x="894889" y="1789778"/>
                    </a:cubicBezTo>
                    <a:cubicBezTo>
                      <a:pt x="400655" y="1789778"/>
                      <a:pt x="0" y="1389123"/>
                      <a:pt x="0" y="894889"/>
                    </a:cubicBezTo>
                    <a:cubicBezTo>
                      <a:pt x="0" y="400655"/>
                      <a:pt x="400655" y="0"/>
                      <a:pt x="894889" y="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pic>
          <p:nvPicPr>
            <p:cNvPr id="15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481" y="395227"/>
              <a:ext cx="1008467" cy="98995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สี่เหลี่ยมผืนผ้า 18"/>
          <p:cNvSpPr/>
          <p:nvPr/>
        </p:nvSpPr>
        <p:spPr>
          <a:xfrm>
            <a:off x="1037063" y="142069"/>
            <a:ext cx="5288280" cy="766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ส่วนวิชาการ สถาบันภาษา (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LIMCU)</a:t>
            </a:r>
            <a:endParaRPr lang="th-TH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037063" y="430479"/>
            <a:ext cx="5288280" cy="766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มหาวิทยาลัยมหาจุฬาลง</a:t>
            </a:r>
            <a:r>
              <a:rPr lang="th-TH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กรณ</a:t>
            </a:r>
            <a:r>
              <a:rPr lang="th-T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ราชวิทยาลัย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5173918" y="5419560"/>
            <a:ext cx="2709887" cy="1533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สอบถามเพิ่มเติมได้ที่ </a:t>
            </a:r>
          </a:p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ส่วนวิชาการ สถาบันภาษา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โทร.๐๙๕ ๕๒๙ ๒๖๙๙ 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Line ID: morm26</a:t>
            </a:r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997534" y="1217105"/>
            <a:ext cx="6644101" cy="4307697"/>
          </a:xfrm>
          <a:prstGeom prst="rect">
            <a:avLst/>
          </a:prstGeom>
          <a:gradFill>
            <a:gsLst>
              <a:gs pos="0">
                <a:schemeClr val="bg1">
                  <a:alpha val="4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h-TH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1318098" y="1285875"/>
            <a:ext cx="6436611" cy="4238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ibbon ลง 24"/>
          <p:cNvSpPr/>
          <p:nvPr/>
        </p:nvSpPr>
        <p:spPr>
          <a:xfrm>
            <a:off x="8199445" y="6248702"/>
            <a:ext cx="3669289" cy="614653"/>
          </a:xfrm>
          <a:prstGeom prst="ribbon">
            <a:avLst>
              <a:gd name="adj1" fmla="val 16667"/>
              <a:gd name="adj2" fmla="val 72706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/>
              <a:t>ทีมงานส่วนวิชาการ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280841" y="1972421"/>
            <a:ext cx="4377549" cy="1753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630555" algn="l"/>
                <a:tab pos="990600" algn="l"/>
                <a:tab pos="4591050" algn="r"/>
                <a:tab pos="5130800" algn="l"/>
              </a:tabLst>
            </a:pP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๑.หน้าที่ส่วนงาน</a:t>
            </a:r>
          </a:p>
          <a:p>
            <a:pPr marL="285750" indent="-285750">
              <a:buFontTx/>
              <a:buChar char="-"/>
            </a:pPr>
            <a:r>
              <a:rPr lang="th-TH" sz="1800" dirty="0"/>
              <a:t>สรุปรายชื่อและผลการอบรม(เรียน) </a:t>
            </a:r>
          </a:p>
          <a:p>
            <a:pPr marL="742950" lvl="1" indent="-285750">
              <a:buFontTx/>
              <a:buChar char="-"/>
            </a:pPr>
            <a:r>
              <a:rPr lang="th-TH" sz="1800" dirty="0"/>
              <a:t>ใบแสดงคะแนนการอบรม(เรียน)</a:t>
            </a:r>
          </a:p>
          <a:p>
            <a:pPr marL="742950" lvl="1" indent="-285750">
              <a:buFontTx/>
              <a:buChar char="-"/>
            </a:pPr>
            <a:r>
              <a:rPr lang="th-TH" sz="1800" dirty="0"/>
              <a:t>ประกาศรายชื่อผู้ผ่านตามเกณฑ์</a:t>
            </a:r>
          </a:p>
          <a:p>
            <a:pPr marL="285750" indent="-285750">
              <a:buFontTx/>
              <a:buChar char="-"/>
            </a:pPr>
            <a:r>
              <a:rPr lang="th-TH" sz="1800" dirty="0"/>
              <a:t>จัดทำบันทึกข้อความส่งรายงานสถาบันภาษา</a:t>
            </a:r>
            <a:endParaRPr lang="en-US" sz="18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277890" y="1316100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tabLst>
                <a:tab pos="630555" algn="l"/>
                <a:tab pos="990600" algn="l"/>
                <a:tab pos="4591050" algn="r"/>
                <a:tab pos="5130800" algn="l"/>
              </a:tabLst>
            </a:pPr>
            <a:r>
              <a:rPr lang="th-TH" sz="40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การรับรองผลโดยสถาบันภาษา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2309203" y="3666260"/>
            <a:ext cx="4377549" cy="1476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630555" algn="l"/>
                <a:tab pos="990600" algn="l"/>
                <a:tab pos="4591050" algn="r"/>
                <a:tab pos="5130800" algn="l"/>
              </a:tabLst>
            </a:pP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๒.หน้าที่สถาบันภาษา</a:t>
            </a:r>
          </a:p>
          <a:p>
            <a:pPr marL="285750" indent="-285750">
              <a:buFontTx/>
              <a:buChar char="-"/>
            </a:pPr>
            <a:r>
              <a:rPr lang="th-TH" sz="1800" dirty="0"/>
              <a:t>ตรวจสอบรายชื่อและผลการประเมิน</a:t>
            </a:r>
          </a:p>
          <a:p>
            <a:pPr marL="285750" indent="-285750">
              <a:buFontTx/>
              <a:buChar char="-"/>
            </a:pPr>
            <a:r>
              <a:rPr lang="th-TH" sz="1800" dirty="0"/>
              <a:t>แจ้งผลการรับรองไปยังส่วนงาน</a:t>
            </a:r>
          </a:p>
          <a:p>
            <a:pPr marL="285750" indent="-285750">
              <a:buFontTx/>
              <a:buChar char="-"/>
            </a:pPr>
            <a:r>
              <a:rPr lang="th-TH" sz="1800" dirty="0"/>
              <a:t>แจ้งรายชื่อผู้สอบผ่านไปยังสำนักทะเบียนเพื่อบันทึกข้อมูล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41166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E866E0ED-32B7-42BE-82D3-CE7D9DF3C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57173"/>
            <a:ext cx="6858000" cy="121920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E6033FF-1D9C-4CE7-92C9-0381326FE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9150" y="-1421376"/>
            <a:ext cx="6858000" cy="9700752"/>
          </a:xfrm>
          <a:prstGeom prst="rect">
            <a:avLst/>
          </a:prstGeom>
        </p:spPr>
      </p:pic>
      <p:grpSp>
        <p:nvGrpSpPr>
          <p:cNvPr id="8" name="กลุ่ม 7"/>
          <p:cNvGrpSpPr/>
          <p:nvPr/>
        </p:nvGrpSpPr>
        <p:grpSpPr>
          <a:xfrm>
            <a:off x="7547493" y="257175"/>
            <a:ext cx="4676775" cy="7362115"/>
            <a:chOff x="4716463" y="260350"/>
            <a:chExt cx="4751387" cy="7356475"/>
          </a:xfrm>
        </p:grpSpPr>
        <p:pic>
          <p:nvPicPr>
            <p:cNvPr id="9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556"/>
            <a:stretch>
              <a:fillRect/>
            </a:stretch>
          </p:blipFill>
          <p:spPr bwMode="auto">
            <a:xfrm>
              <a:off x="5148263" y="260350"/>
              <a:ext cx="3995737" cy="735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รูปภาพ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6" r="24133" b="21802"/>
            <a:stretch>
              <a:fillRect/>
            </a:stretch>
          </p:blipFill>
          <p:spPr bwMode="auto">
            <a:xfrm>
              <a:off x="4716463" y="2828925"/>
              <a:ext cx="3297237" cy="402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รูปภาพ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10" t="9406" r="36594" b="21852"/>
            <a:stretch>
              <a:fillRect/>
            </a:stretch>
          </p:blipFill>
          <p:spPr bwMode="auto">
            <a:xfrm>
              <a:off x="7596188" y="3098800"/>
              <a:ext cx="1871662" cy="376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รูปภาพ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40" t="23059" r="58118"/>
            <a:stretch>
              <a:fillRect/>
            </a:stretch>
          </p:blipFill>
          <p:spPr bwMode="auto">
            <a:xfrm>
              <a:off x="6954838" y="3292475"/>
              <a:ext cx="1398587" cy="357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กลุ่ม 12"/>
          <p:cNvGrpSpPr/>
          <p:nvPr/>
        </p:nvGrpSpPr>
        <p:grpSpPr>
          <a:xfrm>
            <a:off x="190289" y="257175"/>
            <a:ext cx="863175" cy="878783"/>
            <a:chOff x="887221" y="349291"/>
            <a:chExt cx="1106990" cy="1048475"/>
          </a:xfrm>
        </p:grpSpPr>
        <p:grpSp>
          <p:nvGrpSpPr>
            <p:cNvPr id="14" name="กลุ่ม 13"/>
            <p:cNvGrpSpPr/>
            <p:nvPr/>
          </p:nvGrpSpPr>
          <p:grpSpPr>
            <a:xfrm>
              <a:off x="887221" y="349291"/>
              <a:ext cx="1106990" cy="1048475"/>
              <a:chOff x="215999" y="269056"/>
              <a:chExt cx="1514186" cy="1514186"/>
            </a:xfrm>
            <a:solidFill>
              <a:srgbClr val="6AC3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วงรี 15"/>
              <p:cNvSpPr/>
              <p:nvPr/>
            </p:nvSpPr>
            <p:spPr>
              <a:xfrm>
                <a:off x="321992" y="375049"/>
                <a:ext cx="1302200" cy="1302200"/>
              </a:xfrm>
              <a:prstGeom prst="ellipse">
                <a:avLst/>
              </a:prstGeom>
              <a:grp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" name="วงรี 16"/>
              <p:cNvSpPr/>
              <p:nvPr/>
            </p:nvSpPr>
            <p:spPr>
              <a:xfrm>
                <a:off x="408096" y="461153"/>
                <a:ext cx="1129993" cy="1129993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" name="รูปแบบอิสระ 17"/>
              <p:cNvSpPr/>
              <p:nvPr/>
            </p:nvSpPr>
            <p:spPr>
              <a:xfrm>
                <a:off x="215999" y="269056"/>
                <a:ext cx="1514186" cy="1514186"/>
              </a:xfrm>
              <a:custGeom>
                <a:avLst/>
                <a:gdLst>
                  <a:gd name="connsiteX0" fmla="*/ 894889 w 1789778"/>
                  <a:gd name="connsiteY0" fmla="*/ 0 h 1789778"/>
                  <a:gd name="connsiteX1" fmla="*/ 1527671 w 1789778"/>
                  <a:gd name="connsiteY1" fmla="*/ 262107 h 1789778"/>
                  <a:gd name="connsiteX2" fmla="*/ 1635054 w 1789778"/>
                  <a:gd name="connsiteY2" fmla="*/ 392255 h 1789778"/>
                  <a:gd name="connsiteX3" fmla="*/ 1588323 w 1789778"/>
                  <a:gd name="connsiteY3" fmla="*/ 415896 h 1789778"/>
                  <a:gd name="connsiteX4" fmla="*/ 1491380 w 1789778"/>
                  <a:gd name="connsiteY4" fmla="*/ 298400 h 1789778"/>
                  <a:gd name="connsiteX5" fmla="*/ 894890 w 1789778"/>
                  <a:gd name="connsiteY5" fmla="*/ 51326 h 1789778"/>
                  <a:gd name="connsiteX6" fmla="*/ 51326 w 1789778"/>
                  <a:gd name="connsiteY6" fmla="*/ 894890 h 1789778"/>
                  <a:gd name="connsiteX7" fmla="*/ 894890 w 1789778"/>
                  <a:gd name="connsiteY7" fmla="*/ 1738454 h 1789778"/>
                  <a:gd name="connsiteX8" fmla="*/ 1738454 w 1789778"/>
                  <a:gd name="connsiteY8" fmla="*/ 894890 h 1789778"/>
                  <a:gd name="connsiteX9" fmla="*/ 1721316 w 1789778"/>
                  <a:gd name="connsiteY9" fmla="*/ 724882 h 1789778"/>
                  <a:gd name="connsiteX10" fmla="*/ 1708966 w 1789778"/>
                  <a:gd name="connsiteY10" fmla="*/ 685098 h 1789778"/>
                  <a:gd name="connsiteX11" fmla="*/ 1755199 w 1789778"/>
                  <a:gd name="connsiteY11" fmla="*/ 661711 h 1789778"/>
                  <a:gd name="connsiteX12" fmla="*/ 1771597 w 1789778"/>
                  <a:gd name="connsiteY12" fmla="*/ 714538 h 1789778"/>
                  <a:gd name="connsiteX13" fmla="*/ 1789778 w 1789778"/>
                  <a:gd name="connsiteY13" fmla="*/ 894889 h 1789778"/>
                  <a:gd name="connsiteX14" fmla="*/ 894889 w 1789778"/>
                  <a:gd name="connsiteY14" fmla="*/ 1789778 h 1789778"/>
                  <a:gd name="connsiteX15" fmla="*/ 0 w 1789778"/>
                  <a:gd name="connsiteY15" fmla="*/ 894889 h 1789778"/>
                  <a:gd name="connsiteX16" fmla="*/ 894889 w 1789778"/>
                  <a:gd name="connsiteY16" fmla="*/ 0 h 178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89778" h="1789778">
                    <a:moveTo>
                      <a:pt x="894889" y="0"/>
                    </a:moveTo>
                    <a:cubicBezTo>
                      <a:pt x="1142006" y="0"/>
                      <a:pt x="1365728" y="100164"/>
                      <a:pt x="1527671" y="262107"/>
                    </a:cubicBezTo>
                    <a:lnTo>
                      <a:pt x="1635054" y="392255"/>
                    </a:lnTo>
                    <a:lnTo>
                      <a:pt x="1588323" y="415896"/>
                    </a:lnTo>
                    <a:lnTo>
                      <a:pt x="1491380" y="298400"/>
                    </a:lnTo>
                    <a:cubicBezTo>
                      <a:pt x="1338725" y="145745"/>
                      <a:pt x="1127834" y="51326"/>
                      <a:pt x="894890" y="51326"/>
                    </a:cubicBezTo>
                    <a:cubicBezTo>
                      <a:pt x="429002" y="51326"/>
                      <a:pt x="51326" y="429002"/>
                      <a:pt x="51326" y="894890"/>
                    </a:cubicBezTo>
                    <a:cubicBezTo>
                      <a:pt x="51326" y="1360778"/>
                      <a:pt x="429002" y="1738454"/>
                      <a:pt x="894890" y="1738454"/>
                    </a:cubicBezTo>
                    <a:cubicBezTo>
                      <a:pt x="1360778" y="1738454"/>
                      <a:pt x="1738454" y="1360778"/>
                      <a:pt x="1738454" y="894890"/>
                    </a:cubicBezTo>
                    <a:cubicBezTo>
                      <a:pt x="1738454" y="836654"/>
                      <a:pt x="1732553" y="779796"/>
                      <a:pt x="1721316" y="724882"/>
                    </a:cubicBezTo>
                    <a:lnTo>
                      <a:pt x="1708966" y="685098"/>
                    </a:lnTo>
                    <a:lnTo>
                      <a:pt x="1755199" y="661711"/>
                    </a:lnTo>
                    <a:lnTo>
                      <a:pt x="1771597" y="714538"/>
                    </a:lnTo>
                    <a:cubicBezTo>
                      <a:pt x="1783518" y="772793"/>
                      <a:pt x="1789778" y="833110"/>
                      <a:pt x="1789778" y="894889"/>
                    </a:cubicBezTo>
                    <a:cubicBezTo>
                      <a:pt x="1789778" y="1389123"/>
                      <a:pt x="1389123" y="1789778"/>
                      <a:pt x="894889" y="1789778"/>
                    </a:cubicBezTo>
                    <a:cubicBezTo>
                      <a:pt x="400655" y="1789778"/>
                      <a:pt x="0" y="1389123"/>
                      <a:pt x="0" y="894889"/>
                    </a:cubicBezTo>
                    <a:cubicBezTo>
                      <a:pt x="0" y="400655"/>
                      <a:pt x="400655" y="0"/>
                      <a:pt x="894889" y="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pic>
          <p:nvPicPr>
            <p:cNvPr id="15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481" y="395227"/>
              <a:ext cx="1008467" cy="98995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สี่เหลี่ยมผืนผ้า 18"/>
          <p:cNvSpPr/>
          <p:nvPr/>
        </p:nvSpPr>
        <p:spPr>
          <a:xfrm>
            <a:off x="1037063" y="142069"/>
            <a:ext cx="5288280" cy="766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ส่วนวิชาการ สถาบันภาษา (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LIMCU)</a:t>
            </a:r>
            <a:endParaRPr lang="th-TH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037063" y="430479"/>
            <a:ext cx="5288280" cy="766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มหาวิทยาลัยมหาจุฬาลง</a:t>
            </a:r>
            <a:r>
              <a:rPr lang="th-TH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กรณ</a:t>
            </a:r>
            <a:r>
              <a:rPr lang="th-T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ราชวิทยาลัย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5173918" y="5419560"/>
            <a:ext cx="2709887" cy="1533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สอบถามเพิ่มเติมได้ที่ </a:t>
            </a:r>
          </a:p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ส่วนวิชาการ สถาบันภาษา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โทร.๐๙๕ ๕๒๙ ๒๖๙๙ 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Line ID: morm26</a:t>
            </a:r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997534" y="1217105"/>
            <a:ext cx="6644101" cy="4307697"/>
          </a:xfrm>
          <a:prstGeom prst="rect">
            <a:avLst/>
          </a:prstGeom>
          <a:gradFill>
            <a:gsLst>
              <a:gs pos="0">
                <a:schemeClr val="bg1">
                  <a:alpha val="4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h-TH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1318098" y="1285875"/>
            <a:ext cx="6436611" cy="4238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ibbon ลง 24"/>
          <p:cNvSpPr/>
          <p:nvPr/>
        </p:nvSpPr>
        <p:spPr>
          <a:xfrm>
            <a:off x="8199445" y="6248702"/>
            <a:ext cx="3669289" cy="614653"/>
          </a:xfrm>
          <a:prstGeom prst="ribbon">
            <a:avLst>
              <a:gd name="adj1" fmla="val 16667"/>
              <a:gd name="adj2" fmla="val 72706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/>
              <a:t>ทีมงานส่วนวิชาการ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295292" y="2192231"/>
            <a:ext cx="4377549" cy="1753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630555" algn="l"/>
                <a:tab pos="990600" algn="l"/>
                <a:tab pos="4591050" algn="r"/>
                <a:tab pos="5130800" algn="l"/>
              </a:tabLst>
            </a:pP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๑.แจ้งให้สถาบันภาษา รับทราบการดำเนินการ</a:t>
            </a:r>
          </a:p>
          <a:p>
            <a:pPr marL="285750" indent="-285750">
              <a:buFontTx/>
              <a:buChar char="-"/>
            </a:pPr>
            <a:r>
              <a:rPr lang="th-TH" sz="1800" dirty="0"/>
              <a:t>บันทึกข้อความ</a:t>
            </a:r>
          </a:p>
          <a:p>
            <a:pPr marL="285750" indent="-285750">
              <a:buFontTx/>
              <a:buChar char="-"/>
            </a:pPr>
            <a:r>
              <a:rPr lang="th-TH" sz="1800" dirty="0"/>
              <a:t>มติคณะกรรมกมร</a:t>
            </a:r>
          </a:p>
          <a:p>
            <a:pPr marL="285750" indent="-285750">
              <a:buFontTx/>
              <a:buChar char="-"/>
            </a:pPr>
            <a:r>
              <a:rPr lang="th-TH" sz="1800" dirty="0"/>
              <a:t>ตารางอบรม</a:t>
            </a:r>
          </a:p>
          <a:p>
            <a:pPr marL="285750" indent="-285750">
              <a:buFontTx/>
              <a:buChar char="-"/>
            </a:pPr>
            <a:r>
              <a:rPr lang="th-TH" sz="1800" dirty="0"/>
              <a:t>รายชื่อนิสิต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277890" y="1559247"/>
            <a:ext cx="6096000" cy="7771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tabLst>
                <a:tab pos="630555" algn="l"/>
                <a:tab pos="990600" algn="l"/>
                <a:tab pos="4591050" algn="r"/>
                <a:tab pos="5130800" algn="l"/>
              </a:tabLst>
            </a:pPr>
            <a:r>
              <a:rPr lang="th-TH" sz="40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เริ่มต้นกำดำเนินการ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2346359" y="4014657"/>
            <a:ext cx="4377549" cy="1199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630555" algn="l"/>
                <a:tab pos="990600" algn="l"/>
                <a:tab pos="4591050" algn="r"/>
                <a:tab pos="5130800" algn="l"/>
              </a:tabLst>
            </a:pP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๒.รายงานผลการดำเนินการ เพื่อรับรอง</a:t>
            </a:r>
          </a:p>
          <a:p>
            <a:pPr marL="285750" indent="-285750">
              <a:buFontTx/>
              <a:buChar char="-"/>
            </a:pPr>
            <a:r>
              <a:rPr lang="th-TH" sz="1800" dirty="0"/>
              <a:t>บันทึกข้อความ แนบมติคณะกรรมการ</a:t>
            </a:r>
          </a:p>
          <a:p>
            <a:pPr marL="285750" indent="-285750">
              <a:buFontTx/>
              <a:buChar char="-"/>
            </a:pPr>
            <a:r>
              <a:rPr lang="th-TH" sz="1800" dirty="0"/>
              <a:t>ประกาศผลการประเมิน</a:t>
            </a:r>
          </a:p>
        </p:txBody>
      </p:sp>
    </p:spTree>
    <p:extLst>
      <p:ext uri="{BB962C8B-B14F-4D97-AF65-F5344CB8AC3E}">
        <p14:creationId xmlns:p14="http://schemas.microsoft.com/office/powerpoint/2010/main" val="957027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E866E0ED-32B7-42BE-82D3-CE7D9DF3C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57173"/>
            <a:ext cx="6858000" cy="121920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E6033FF-1D9C-4CE7-92C9-0381326FE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9150" y="-1421376"/>
            <a:ext cx="6858000" cy="9700752"/>
          </a:xfrm>
          <a:prstGeom prst="rect">
            <a:avLst/>
          </a:prstGeom>
        </p:spPr>
      </p:pic>
      <p:grpSp>
        <p:nvGrpSpPr>
          <p:cNvPr id="8" name="กลุ่ม 7"/>
          <p:cNvGrpSpPr/>
          <p:nvPr/>
        </p:nvGrpSpPr>
        <p:grpSpPr>
          <a:xfrm>
            <a:off x="7547493" y="257175"/>
            <a:ext cx="4676775" cy="7362115"/>
            <a:chOff x="4716463" y="260350"/>
            <a:chExt cx="4751387" cy="7356475"/>
          </a:xfrm>
        </p:grpSpPr>
        <p:pic>
          <p:nvPicPr>
            <p:cNvPr id="9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556"/>
            <a:stretch>
              <a:fillRect/>
            </a:stretch>
          </p:blipFill>
          <p:spPr bwMode="auto">
            <a:xfrm>
              <a:off x="5148263" y="260350"/>
              <a:ext cx="3995737" cy="735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รูปภาพ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6" r="24133" b="21802"/>
            <a:stretch>
              <a:fillRect/>
            </a:stretch>
          </p:blipFill>
          <p:spPr bwMode="auto">
            <a:xfrm>
              <a:off x="4716463" y="2828925"/>
              <a:ext cx="3297237" cy="402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รูปภาพ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10" t="9406" r="36594" b="21852"/>
            <a:stretch>
              <a:fillRect/>
            </a:stretch>
          </p:blipFill>
          <p:spPr bwMode="auto">
            <a:xfrm>
              <a:off x="7596188" y="3098800"/>
              <a:ext cx="1871662" cy="376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รูปภาพ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40" t="23059" r="58118"/>
            <a:stretch>
              <a:fillRect/>
            </a:stretch>
          </p:blipFill>
          <p:spPr bwMode="auto">
            <a:xfrm>
              <a:off x="6954838" y="3292475"/>
              <a:ext cx="1398587" cy="357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กลุ่ม 12"/>
          <p:cNvGrpSpPr/>
          <p:nvPr/>
        </p:nvGrpSpPr>
        <p:grpSpPr>
          <a:xfrm>
            <a:off x="190289" y="257175"/>
            <a:ext cx="863175" cy="878783"/>
            <a:chOff x="887221" y="349291"/>
            <a:chExt cx="1106990" cy="1048475"/>
          </a:xfrm>
        </p:grpSpPr>
        <p:grpSp>
          <p:nvGrpSpPr>
            <p:cNvPr id="14" name="กลุ่ม 13"/>
            <p:cNvGrpSpPr/>
            <p:nvPr/>
          </p:nvGrpSpPr>
          <p:grpSpPr>
            <a:xfrm>
              <a:off x="887221" y="349291"/>
              <a:ext cx="1106990" cy="1048475"/>
              <a:chOff x="215999" y="269056"/>
              <a:chExt cx="1514186" cy="1514186"/>
            </a:xfrm>
            <a:solidFill>
              <a:srgbClr val="6AC3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วงรี 15"/>
              <p:cNvSpPr/>
              <p:nvPr/>
            </p:nvSpPr>
            <p:spPr>
              <a:xfrm>
                <a:off x="321992" y="375049"/>
                <a:ext cx="1302200" cy="1302200"/>
              </a:xfrm>
              <a:prstGeom prst="ellipse">
                <a:avLst/>
              </a:prstGeom>
              <a:grp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" name="วงรี 16"/>
              <p:cNvSpPr/>
              <p:nvPr/>
            </p:nvSpPr>
            <p:spPr>
              <a:xfrm>
                <a:off x="408096" y="461153"/>
                <a:ext cx="1129993" cy="1129993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" name="รูปแบบอิสระ 17"/>
              <p:cNvSpPr/>
              <p:nvPr/>
            </p:nvSpPr>
            <p:spPr>
              <a:xfrm>
                <a:off x="215999" y="269056"/>
                <a:ext cx="1514186" cy="1514186"/>
              </a:xfrm>
              <a:custGeom>
                <a:avLst/>
                <a:gdLst>
                  <a:gd name="connsiteX0" fmla="*/ 894889 w 1789778"/>
                  <a:gd name="connsiteY0" fmla="*/ 0 h 1789778"/>
                  <a:gd name="connsiteX1" fmla="*/ 1527671 w 1789778"/>
                  <a:gd name="connsiteY1" fmla="*/ 262107 h 1789778"/>
                  <a:gd name="connsiteX2" fmla="*/ 1635054 w 1789778"/>
                  <a:gd name="connsiteY2" fmla="*/ 392255 h 1789778"/>
                  <a:gd name="connsiteX3" fmla="*/ 1588323 w 1789778"/>
                  <a:gd name="connsiteY3" fmla="*/ 415896 h 1789778"/>
                  <a:gd name="connsiteX4" fmla="*/ 1491380 w 1789778"/>
                  <a:gd name="connsiteY4" fmla="*/ 298400 h 1789778"/>
                  <a:gd name="connsiteX5" fmla="*/ 894890 w 1789778"/>
                  <a:gd name="connsiteY5" fmla="*/ 51326 h 1789778"/>
                  <a:gd name="connsiteX6" fmla="*/ 51326 w 1789778"/>
                  <a:gd name="connsiteY6" fmla="*/ 894890 h 1789778"/>
                  <a:gd name="connsiteX7" fmla="*/ 894890 w 1789778"/>
                  <a:gd name="connsiteY7" fmla="*/ 1738454 h 1789778"/>
                  <a:gd name="connsiteX8" fmla="*/ 1738454 w 1789778"/>
                  <a:gd name="connsiteY8" fmla="*/ 894890 h 1789778"/>
                  <a:gd name="connsiteX9" fmla="*/ 1721316 w 1789778"/>
                  <a:gd name="connsiteY9" fmla="*/ 724882 h 1789778"/>
                  <a:gd name="connsiteX10" fmla="*/ 1708966 w 1789778"/>
                  <a:gd name="connsiteY10" fmla="*/ 685098 h 1789778"/>
                  <a:gd name="connsiteX11" fmla="*/ 1755199 w 1789778"/>
                  <a:gd name="connsiteY11" fmla="*/ 661711 h 1789778"/>
                  <a:gd name="connsiteX12" fmla="*/ 1771597 w 1789778"/>
                  <a:gd name="connsiteY12" fmla="*/ 714538 h 1789778"/>
                  <a:gd name="connsiteX13" fmla="*/ 1789778 w 1789778"/>
                  <a:gd name="connsiteY13" fmla="*/ 894889 h 1789778"/>
                  <a:gd name="connsiteX14" fmla="*/ 894889 w 1789778"/>
                  <a:gd name="connsiteY14" fmla="*/ 1789778 h 1789778"/>
                  <a:gd name="connsiteX15" fmla="*/ 0 w 1789778"/>
                  <a:gd name="connsiteY15" fmla="*/ 894889 h 1789778"/>
                  <a:gd name="connsiteX16" fmla="*/ 894889 w 1789778"/>
                  <a:gd name="connsiteY16" fmla="*/ 0 h 178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89778" h="1789778">
                    <a:moveTo>
                      <a:pt x="894889" y="0"/>
                    </a:moveTo>
                    <a:cubicBezTo>
                      <a:pt x="1142006" y="0"/>
                      <a:pt x="1365728" y="100164"/>
                      <a:pt x="1527671" y="262107"/>
                    </a:cubicBezTo>
                    <a:lnTo>
                      <a:pt x="1635054" y="392255"/>
                    </a:lnTo>
                    <a:lnTo>
                      <a:pt x="1588323" y="415896"/>
                    </a:lnTo>
                    <a:lnTo>
                      <a:pt x="1491380" y="298400"/>
                    </a:lnTo>
                    <a:cubicBezTo>
                      <a:pt x="1338725" y="145745"/>
                      <a:pt x="1127834" y="51326"/>
                      <a:pt x="894890" y="51326"/>
                    </a:cubicBezTo>
                    <a:cubicBezTo>
                      <a:pt x="429002" y="51326"/>
                      <a:pt x="51326" y="429002"/>
                      <a:pt x="51326" y="894890"/>
                    </a:cubicBezTo>
                    <a:cubicBezTo>
                      <a:pt x="51326" y="1360778"/>
                      <a:pt x="429002" y="1738454"/>
                      <a:pt x="894890" y="1738454"/>
                    </a:cubicBezTo>
                    <a:cubicBezTo>
                      <a:pt x="1360778" y="1738454"/>
                      <a:pt x="1738454" y="1360778"/>
                      <a:pt x="1738454" y="894890"/>
                    </a:cubicBezTo>
                    <a:cubicBezTo>
                      <a:pt x="1738454" y="836654"/>
                      <a:pt x="1732553" y="779796"/>
                      <a:pt x="1721316" y="724882"/>
                    </a:cubicBezTo>
                    <a:lnTo>
                      <a:pt x="1708966" y="685098"/>
                    </a:lnTo>
                    <a:lnTo>
                      <a:pt x="1755199" y="661711"/>
                    </a:lnTo>
                    <a:lnTo>
                      <a:pt x="1771597" y="714538"/>
                    </a:lnTo>
                    <a:cubicBezTo>
                      <a:pt x="1783518" y="772793"/>
                      <a:pt x="1789778" y="833110"/>
                      <a:pt x="1789778" y="894889"/>
                    </a:cubicBezTo>
                    <a:cubicBezTo>
                      <a:pt x="1789778" y="1389123"/>
                      <a:pt x="1389123" y="1789778"/>
                      <a:pt x="894889" y="1789778"/>
                    </a:cubicBezTo>
                    <a:cubicBezTo>
                      <a:pt x="400655" y="1789778"/>
                      <a:pt x="0" y="1389123"/>
                      <a:pt x="0" y="894889"/>
                    </a:cubicBezTo>
                    <a:cubicBezTo>
                      <a:pt x="0" y="400655"/>
                      <a:pt x="400655" y="0"/>
                      <a:pt x="894889" y="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pic>
          <p:nvPicPr>
            <p:cNvPr id="15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481" y="395227"/>
              <a:ext cx="1008467" cy="98995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สี่เหลี่ยมผืนผ้า 18"/>
          <p:cNvSpPr/>
          <p:nvPr/>
        </p:nvSpPr>
        <p:spPr>
          <a:xfrm>
            <a:off x="1037063" y="142069"/>
            <a:ext cx="5288280" cy="766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ส่วนวิชาการ สถาบันภาษา (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LIMCU)</a:t>
            </a:r>
            <a:endParaRPr lang="th-TH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037063" y="430479"/>
            <a:ext cx="5288280" cy="766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มหาวิทยาลัยมหาจุฬาลง</a:t>
            </a:r>
            <a:r>
              <a:rPr lang="th-TH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กรณ</a:t>
            </a:r>
            <a:r>
              <a:rPr lang="th-T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ราชวิทยาลัย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5173918" y="5419560"/>
            <a:ext cx="2709887" cy="1533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สอบถามเพิ่มเติมได้ที่ </a:t>
            </a:r>
          </a:p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ส่วนวิชาการ สถาบันภาษา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โทร.๐๙๕ ๕๒๙ ๒๖๙๙ 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Line ID: morm26</a:t>
            </a:r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171497" y="1217105"/>
            <a:ext cx="6644101" cy="4307697"/>
          </a:xfrm>
          <a:prstGeom prst="rect">
            <a:avLst/>
          </a:prstGeom>
          <a:gradFill>
            <a:gsLst>
              <a:gs pos="0">
                <a:schemeClr val="bg1">
                  <a:alpha val="4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h-TH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1318098" y="1285875"/>
            <a:ext cx="6436611" cy="4238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ibbon ลง 24"/>
          <p:cNvSpPr/>
          <p:nvPr/>
        </p:nvSpPr>
        <p:spPr>
          <a:xfrm>
            <a:off x="8199445" y="6248702"/>
            <a:ext cx="3669289" cy="614653"/>
          </a:xfrm>
          <a:prstGeom prst="ribbon">
            <a:avLst>
              <a:gd name="adj1" fmla="val 16667"/>
              <a:gd name="adj2" fmla="val 72706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/>
              <a:t>ทีมงานส่วนวิชาการ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915509" y="2014352"/>
            <a:ext cx="51538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dirty="0">
                <a:solidFill>
                  <a:srgbClr val="FF0000"/>
                </a:solidFill>
                <a:ea typeface="Times New Roman" panose="02020603050405020304" pitchFamily="18" charset="0"/>
                <a:cs typeface="+mj-cs"/>
              </a:rPr>
              <a:t>“กรณีมีปัญหาในการตีความ หรือการปฏิบัติตามประกาศนี้ ให้อธิการบดีเป็นผู้วินิจฉัย และการวินิจฉัยของอธิการบดีให้ถือเป็นที่สิ้นสุด”</a:t>
            </a:r>
            <a:endParaRPr lang="th-TH" sz="4000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55749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E866E0ED-32B7-42BE-82D3-CE7D9DF3C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57173"/>
            <a:ext cx="6858000" cy="121920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E6033FF-1D9C-4CE7-92C9-0381326FE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9150" y="-1421376"/>
            <a:ext cx="6858000" cy="9700752"/>
          </a:xfrm>
          <a:prstGeom prst="rect">
            <a:avLst/>
          </a:prstGeom>
        </p:spPr>
      </p:pic>
      <p:grpSp>
        <p:nvGrpSpPr>
          <p:cNvPr id="8" name="กลุ่ม 7"/>
          <p:cNvGrpSpPr/>
          <p:nvPr/>
        </p:nvGrpSpPr>
        <p:grpSpPr>
          <a:xfrm>
            <a:off x="7515225" y="257175"/>
            <a:ext cx="4676775" cy="7362115"/>
            <a:chOff x="4716463" y="260350"/>
            <a:chExt cx="4751387" cy="7356475"/>
          </a:xfrm>
        </p:grpSpPr>
        <p:pic>
          <p:nvPicPr>
            <p:cNvPr id="9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556"/>
            <a:stretch>
              <a:fillRect/>
            </a:stretch>
          </p:blipFill>
          <p:spPr bwMode="auto">
            <a:xfrm>
              <a:off x="5148263" y="260350"/>
              <a:ext cx="3995737" cy="735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รูปภาพ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6" r="24133" b="21802"/>
            <a:stretch>
              <a:fillRect/>
            </a:stretch>
          </p:blipFill>
          <p:spPr bwMode="auto">
            <a:xfrm>
              <a:off x="4716463" y="2828925"/>
              <a:ext cx="3297237" cy="402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รูปภาพ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10" t="9406" r="36594" b="21852"/>
            <a:stretch>
              <a:fillRect/>
            </a:stretch>
          </p:blipFill>
          <p:spPr bwMode="auto">
            <a:xfrm>
              <a:off x="7596188" y="3098800"/>
              <a:ext cx="1871662" cy="376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รูปภาพ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40" t="23059" r="58118"/>
            <a:stretch>
              <a:fillRect/>
            </a:stretch>
          </p:blipFill>
          <p:spPr bwMode="auto">
            <a:xfrm>
              <a:off x="6954838" y="3292475"/>
              <a:ext cx="1398587" cy="357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กลุ่ม 12"/>
          <p:cNvGrpSpPr/>
          <p:nvPr/>
        </p:nvGrpSpPr>
        <p:grpSpPr>
          <a:xfrm>
            <a:off x="190289" y="257175"/>
            <a:ext cx="863175" cy="878783"/>
            <a:chOff x="887221" y="349291"/>
            <a:chExt cx="1106990" cy="1048475"/>
          </a:xfrm>
        </p:grpSpPr>
        <p:grpSp>
          <p:nvGrpSpPr>
            <p:cNvPr id="14" name="กลุ่ม 13"/>
            <p:cNvGrpSpPr/>
            <p:nvPr/>
          </p:nvGrpSpPr>
          <p:grpSpPr>
            <a:xfrm>
              <a:off x="887221" y="349291"/>
              <a:ext cx="1106990" cy="1048475"/>
              <a:chOff x="215999" y="269056"/>
              <a:chExt cx="1514186" cy="1514186"/>
            </a:xfrm>
            <a:solidFill>
              <a:srgbClr val="6AC3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วงรี 15"/>
              <p:cNvSpPr/>
              <p:nvPr/>
            </p:nvSpPr>
            <p:spPr>
              <a:xfrm>
                <a:off x="321992" y="375049"/>
                <a:ext cx="1302200" cy="1302200"/>
              </a:xfrm>
              <a:prstGeom prst="ellipse">
                <a:avLst/>
              </a:prstGeom>
              <a:grp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" name="วงรี 16"/>
              <p:cNvSpPr/>
              <p:nvPr/>
            </p:nvSpPr>
            <p:spPr>
              <a:xfrm>
                <a:off x="408096" y="461153"/>
                <a:ext cx="1129993" cy="1129993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" name="รูปแบบอิสระ 17"/>
              <p:cNvSpPr/>
              <p:nvPr/>
            </p:nvSpPr>
            <p:spPr>
              <a:xfrm>
                <a:off x="215999" y="269056"/>
                <a:ext cx="1514186" cy="1514186"/>
              </a:xfrm>
              <a:custGeom>
                <a:avLst/>
                <a:gdLst>
                  <a:gd name="connsiteX0" fmla="*/ 894889 w 1789778"/>
                  <a:gd name="connsiteY0" fmla="*/ 0 h 1789778"/>
                  <a:gd name="connsiteX1" fmla="*/ 1527671 w 1789778"/>
                  <a:gd name="connsiteY1" fmla="*/ 262107 h 1789778"/>
                  <a:gd name="connsiteX2" fmla="*/ 1635054 w 1789778"/>
                  <a:gd name="connsiteY2" fmla="*/ 392255 h 1789778"/>
                  <a:gd name="connsiteX3" fmla="*/ 1588323 w 1789778"/>
                  <a:gd name="connsiteY3" fmla="*/ 415896 h 1789778"/>
                  <a:gd name="connsiteX4" fmla="*/ 1491380 w 1789778"/>
                  <a:gd name="connsiteY4" fmla="*/ 298400 h 1789778"/>
                  <a:gd name="connsiteX5" fmla="*/ 894890 w 1789778"/>
                  <a:gd name="connsiteY5" fmla="*/ 51326 h 1789778"/>
                  <a:gd name="connsiteX6" fmla="*/ 51326 w 1789778"/>
                  <a:gd name="connsiteY6" fmla="*/ 894890 h 1789778"/>
                  <a:gd name="connsiteX7" fmla="*/ 894890 w 1789778"/>
                  <a:gd name="connsiteY7" fmla="*/ 1738454 h 1789778"/>
                  <a:gd name="connsiteX8" fmla="*/ 1738454 w 1789778"/>
                  <a:gd name="connsiteY8" fmla="*/ 894890 h 1789778"/>
                  <a:gd name="connsiteX9" fmla="*/ 1721316 w 1789778"/>
                  <a:gd name="connsiteY9" fmla="*/ 724882 h 1789778"/>
                  <a:gd name="connsiteX10" fmla="*/ 1708966 w 1789778"/>
                  <a:gd name="connsiteY10" fmla="*/ 685098 h 1789778"/>
                  <a:gd name="connsiteX11" fmla="*/ 1755199 w 1789778"/>
                  <a:gd name="connsiteY11" fmla="*/ 661711 h 1789778"/>
                  <a:gd name="connsiteX12" fmla="*/ 1771597 w 1789778"/>
                  <a:gd name="connsiteY12" fmla="*/ 714538 h 1789778"/>
                  <a:gd name="connsiteX13" fmla="*/ 1789778 w 1789778"/>
                  <a:gd name="connsiteY13" fmla="*/ 894889 h 1789778"/>
                  <a:gd name="connsiteX14" fmla="*/ 894889 w 1789778"/>
                  <a:gd name="connsiteY14" fmla="*/ 1789778 h 1789778"/>
                  <a:gd name="connsiteX15" fmla="*/ 0 w 1789778"/>
                  <a:gd name="connsiteY15" fmla="*/ 894889 h 1789778"/>
                  <a:gd name="connsiteX16" fmla="*/ 894889 w 1789778"/>
                  <a:gd name="connsiteY16" fmla="*/ 0 h 178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89778" h="1789778">
                    <a:moveTo>
                      <a:pt x="894889" y="0"/>
                    </a:moveTo>
                    <a:cubicBezTo>
                      <a:pt x="1142006" y="0"/>
                      <a:pt x="1365728" y="100164"/>
                      <a:pt x="1527671" y="262107"/>
                    </a:cubicBezTo>
                    <a:lnTo>
                      <a:pt x="1635054" y="392255"/>
                    </a:lnTo>
                    <a:lnTo>
                      <a:pt x="1588323" y="415896"/>
                    </a:lnTo>
                    <a:lnTo>
                      <a:pt x="1491380" y="298400"/>
                    </a:lnTo>
                    <a:cubicBezTo>
                      <a:pt x="1338725" y="145745"/>
                      <a:pt x="1127834" y="51326"/>
                      <a:pt x="894890" y="51326"/>
                    </a:cubicBezTo>
                    <a:cubicBezTo>
                      <a:pt x="429002" y="51326"/>
                      <a:pt x="51326" y="429002"/>
                      <a:pt x="51326" y="894890"/>
                    </a:cubicBezTo>
                    <a:cubicBezTo>
                      <a:pt x="51326" y="1360778"/>
                      <a:pt x="429002" y="1738454"/>
                      <a:pt x="894890" y="1738454"/>
                    </a:cubicBezTo>
                    <a:cubicBezTo>
                      <a:pt x="1360778" y="1738454"/>
                      <a:pt x="1738454" y="1360778"/>
                      <a:pt x="1738454" y="894890"/>
                    </a:cubicBezTo>
                    <a:cubicBezTo>
                      <a:pt x="1738454" y="836654"/>
                      <a:pt x="1732553" y="779796"/>
                      <a:pt x="1721316" y="724882"/>
                    </a:cubicBezTo>
                    <a:lnTo>
                      <a:pt x="1708966" y="685098"/>
                    </a:lnTo>
                    <a:lnTo>
                      <a:pt x="1755199" y="661711"/>
                    </a:lnTo>
                    <a:lnTo>
                      <a:pt x="1771597" y="714538"/>
                    </a:lnTo>
                    <a:cubicBezTo>
                      <a:pt x="1783518" y="772793"/>
                      <a:pt x="1789778" y="833110"/>
                      <a:pt x="1789778" y="894889"/>
                    </a:cubicBezTo>
                    <a:cubicBezTo>
                      <a:pt x="1789778" y="1389123"/>
                      <a:pt x="1389123" y="1789778"/>
                      <a:pt x="894889" y="1789778"/>
                    </a:cubicBezTo>
                    <a:cubicBezTo>
                      <a:pt x="400655" y="1789778"/>
                      <a:pt x="0" y="1389123"/>
                      <a:pt x="0" y="894889"/>
                    </a:cubicBezTo>
                    <a:cubicBezTo>
                      <a:pt x="0" y="400655"/>
                      <a:pt x="400655" y="0"/>
                      <a:pt x="894889" y="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pic>
          <p:nvPicPr>
            <p:cNvPr id="15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481" y="395227"/>
              <a:ext cx="1008467" cy="98995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สี่เหลี่ยมผืนผ้า 18"/>
          <p:cNvSpPr/>
          <p:nvPr/>
        </p:nvSpPr>
        <p:spPr>
          <a:xfrm>
            <a:off x="1037063" y="142069"/>
            <a:ext cx="5288280" cy="766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ส่วนวิชาการ สถาบันภาษา (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LIMCU)</a:t>
            </a:r>
            <a:endParaRPr lang="th-TH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037063" y="430479"/>
            <a:ext cx="5288280" cy="766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มหาวิทยาลัยมหาจุฬาลง</a:t>
            </a:r>
            <a:r>
              <a:rPr lang="th-TH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กรณ</a:t>
            </a:r>
            <a:r>
              <a:rPr lang="th-T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ราชวิทยาลัย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5173918" y="5419560"/>
            <a:ext cx="2709887" cy="1533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สอบถามเพิ่มเติมได้ที่ </a:t>
            </a:r>
          </a:p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ส่วนวิชาการ สถาบันภาษา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โทร.๐๙๕ ๕๒๙ ๒๖๙๙ 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Line ID: morm26</a:t>
            </a:r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166529" y="1137776"/>
            <a:ext cx="6644101" cy="4307697"/>
          </a:xfrm>
          <a:prstGeom prst="rect">
            <a:avLst/>
          </a:prstGeom>
          <a:gradFill>
            <a:gsLst>
              <a:gs pos="0">
                <a:schemeClr val="bg1">
                  <a:alpha val="4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h-TH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1269114" y="1285875"/>
            <a:ext cx="6436611" cy="4238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2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0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ibbon ลง 24"/>
          <p:cNvSpPr/>
          <p:nvPr/>
        </p:nvSpPr>
        <p:spPr>
          <a:xfrm>
            <a:off x="8199445" y="6248702"/>
            <a:ext cx="3669289" cy="614653"/>
          </a:xfrm>
          <a:prstGeom prst="ribbon">
            <a:avLst>
              <a:gd name="adj1" fmla="val 16667"/>
              <a:gd name="adj2" fmla="val 72706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/>
              <a:t>ทีมงานส่วนวิชาการ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413409" y="1825964"/>
            <a:ext cx="61480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dirty="0">
                <a:solidFill>
                  <a:srgbClr val="7030A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ประกาศ</a:t>
            </a:r>
          </a:p>
          <a:p>
            <a:pPr algn="ctr"/>
            <a:r>
              <a:rPr lang="th-TH" sz="3600" dirty="0">
                <a:solidFill>
                  <a:srgbClr val="7030A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มหาวิทยาลัยมหาจุฬาลง</a:t>
            </a:r>
            <a:r>
              <a:rPr lang="th-TH" sz="3600" dirty="0" err="1">
                <a:solidFill>
                  <a:srgbClr val="7030A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กรณ</a:t>
            </a:r>
            <a:r>
              <a:rPr lang="th-TH" sz="3600" dirty="0">
                <a:solidFill>
                  <a:srgbClr val="7030A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ราชวิทยาลัย </a:t>
            </a:r>
          </a:p>
          <a:p>
            <a:pPr algn="ctr"/>
            <a:r>
              <a:rPr lang="th-TH" sz="3600" dirty="0">
                <a:solidFill>
                  <a:srgbClr val="7030A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เรื่อง เกณฑ์มาตรฐานภาษาอังกฤษ</a:t>
            </a:r>
          </a:p>
          <a:p>
            <a:pPr algn="ctr"/>
            <a:r>
              <a:rPr lang="th-TH" sz="3600" dirty="0">
                <a:solidFill>
                  <a:srgbClr val="7030A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ของนิสิตระดับปริญญาตรี พ.ศ. ๒๕๖๓</a:t>
            </a:r>
          </a:p>
        </p:txBody>
      </p:sp>
    </p:spTree>
    <p:extLst>
      <p:ext uri="{BB962C8B-B14F-4D97-AF65-F5344CB8AC3E}">
        <p14:creationId xmlns:p14="http://schemas.microsoft.com/office/powerpoint/2010/main" val="2231428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E866E0ED-32B7-42BE-82D3-CE7D9DF3C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57173"/>
            <a:ext cx="6858000" cy="121920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E6033FF-1D9C-4CE7-92C9-0381326FE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9150" y="-1421376"/>
            <a:ext cx="6858000" cy="9700752"/>
          </a:xfrm>
          <a:prstGeom prst="rect">
            <a:avLst/>
          </a:prstGeom>
        </p:spPr>
      </p:pic>
      <p:grpSp>
        <p:nvGrpSpPr>
          <p:cNvPr id="8" name="กลุ่ม 7"/>
          <p:cNvGrpSpPr/>
          <p:nvPr/>
        </p:nvGrpSpPr>
        <p:grpSpPr>
          <a:xfrm>
            <a:off x="7515225" y="257175"/>
            <a:ext cx="4676775" cy="7362115"/>
            <a:chOff x="4716463" y="260350"/>
            <a:chExt cx="4751387" cy="7356475"/>
          </a:xfrm>
        </p:grpSpPr>
        <p:pic>
          <p:nvPicPr>
            <p:cNvPr id="9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556"/>
            <a:stretch>
              <a:fillRect/>
            </a:stretch>
          </p:blipFill>
          <p:spPr bwMode="auto">
            <a:xfrm>
              <a:off x="5148263" y="260350"/>
              <a:ext cx="3995737" cy="735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รูปภาพ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6" r="24133" b="21802"/>
            <a:stretch>
              <a:fillRect/>
            </a:stretch>
          </p:blipFill>
          <p:spPr bwMode="auto">
            <a:xfrm>
              <a:off x="4716463" y="2828925"/>
              <a:ext cx="3297237" cy="402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รูปภาพ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10" t="9406" r="36594" b="21852"/>
            <a:stretch>
              <a:fillRect/>
            </a:stretch>
          </p:blipFill>
          <p:spPr bwMode="auto">
            <a:xfrm>
              <a:off x="7596188" y="3098800"/>
              <a:ext cx="1871662" cy="376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รูปภาพ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40" t="23059" r="58118"/>
            <a:stretch>
              <a:fillRect/>
            </a:stretch>
          </p:blipFill>
          <p:spPr bwMode="auto">
            <a:xfrm>
              <a:off x="6954838" y="3292475"/>
              <a:ext cx="1398587" cy="357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กลุ่ม 12"/>
          <p:cNvGrpSpPr/>
          <p:nvPr/>
        </p:nvGrpSpPr>
        <p:grpSpPr>
          <a:xfrm>
            <a:off x="190289" y="257175"/>
            <a:ext cx="863175" cy="878783"/>
            <a:chOff x="887221" y="349291"/>
            <a:chExt cx="1106990" cy="1048475"/>
          </a:xfrm>
        </p:grpSpPr>
        <p:grpSp>
          <p:nvGrpSpPr>
            <p:cNvPr id="14" name="กลุ่ม 13"/>
            <p:cNvGrpSpPr/>
            <p:nvPr/>
          </p:nvGrpSpPr>
          <p:grpSpPr>
            <a:xfrm>
              <a:off x="887221" y="349291"/>
              <a:ext cx="1106990" cy="1048475"/>
              <a:chOff x="215999" y="269056"/>
              <a:chExt cx="1514186" cy="1514186"/>
            </a:xfrm>
            <a:solidFill>
              <a:srgbClr val="6AC3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วงรี 15"/>
              <p:cNvSpPr/>
              <p:nvPr/>
            </p:nvSpPr>
            <p:spPr>
              <a:xfrm>
                <a:off x="321992" y="375049"/>
                <a:ext cx="1302200" cy="1302200"/>
              </a:xfrm>
              <a:prstGeom prst="ellipse">
                <a:avLst/>
              </a:prstGeom>
              <a:grp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" name="วงรี 16"/>
              <p:cNvSpPr/>
              <p:nvPr/>
            </p:nvSpPr>
            <p:spPr>
              <a:xfrm>
                <a:off x="408096" y="461153"/>
                <a:ext cx="1129993" cy="1129993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" name="รูปแบบอิสระ 17"/>
              <p:cNvSpPr/>
              <p:nvPr/>
            </p:nvSpPr>
            <p:spPr>
              <a:xfrm>
                <a:off x="215999" y="269056"/>
                <a:ext cx="1514186" cy="1514186"/>
              </a:xfrm>
              <a:custGeom>
                <a:avLst/>
                <a:gdLst>
                  <a:gd name="connsiteX0" fmla="*/ 894889 w 1789778"/>
                  <a:gd name="connsiteY0" fmla="*/ 0 h 1789778"/>
                  <a:gd name="connsiteX1" fmla="*/ 1527671 w 1789778"/>
                  <a:gd name="connsiteY1" fmla="*/ 262107 h 1789778"/>
                  <a:gd name="connsiteX2" fmla="*/ 1635054 w 1789778"/>
                  <a:gd name="connsiteY2" fmla="*/ 392255 h 1789778"/>
                  <a:gd name="connsiteX3" fmla="*/ 1588323 w 1789778"/>
                  <a:gd name="connsiteY3" fmla="*/ 415896 h 1789778"/>
                  <a:gd name="connsiteX4" fmla="*/ 1491380 w 1789778"/>
                  <a:gd name="connsiteY4" fmla="*/ 298400 h 1789778"/>
                  <a:gd name="connsiteX5" fmla="*/ 894890 w 1789778"/>
                  <a:gd name="connsiteY5" fmla="*/ 51326 h 1789778"/>
                  <a:gd name="connsiteX6" fmla="*/ 51326 w 1789778"/>
                  <a:gd name="connsiteY6" fmla="*/ 894890 h 1789778"/>
                  <a:gd name="connsiteX7" fmla="*/ 894890 w 1789778"/>
                  <a:gd name="connsiteY7" fmla="*/ 1738454 h 1789778"/>
                  <a:gd name="connsiteX8" fmla="*/ 1738454 w 1789778"/>
                  <a:gd name="connsiteY8" fmla="*/ 894890 h 1789778"/>
                  <a:gd name="connsiteX9" fmla="*/ 1721316 w 1789778"/>
                  <a:gd name="connsiteY9" fmla="*/ 724882 h 1789778"/>
                  <a:gd name="connsiteX10" fmla="*/ 1708966 w 1789778"/>
                  <a:gd name="connsiteY10" fmla="*/ 685098 h 1789778"/>
                  <a:gd name="connsiteX11" fmla="*/ 1755199 w 1789778"/>
                  <a:gd name="connsiteY11" fmla="*/ 661711 h 1789778"/>
                  <a:gd name="connsiteX12" fmla="*/ 1771597 w 1789778"/>
                  <a:gd name="connsiteY12" fmla="*/ 714538 h 1789778"/>
                  <a:gd name="connsiteX13" fmla="*/ 1789778 w 1789778"/>
                  <a:gd name="connsiteY13" fmla="*/ 894889 h 1789778"/>
                  <a:gd name="connsiteX14" fmla="*/ 894889 w 1789778"/>
                  <a:gd name="connsiteY14" fmla="*/ 1789778 h 1789778"/>
                  <a:gd name="connsiteX15" fmla="*/ 0 w 1789778"/>
                  <a:gd name="connsiteY15" fmla="*/ 894889 h 1789778"/>
                  <a:gd name="connsiteX16" fmla="*/ 894889 w 1789778"/>
                  <a:gd name="connsiteY16" fmla="*/ 0 h 178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89778" h="1789778">
                    <a:moveTo>
                      <a:pt x="894889" y="0"/>
                    </a:moveTo>
                    <a:cubicBezTo>
                      <a:pt x="1142006" y="0"/>
                      <a:pt x="1365728" y="100164"/>
                      <a:pt x="1527671" y="262107"/>
                    </a:cubicBezTo>
                    <a:lnTo>
                      <a:pt x="1635054" y="392255"/>
                    </a:lnTo>
                    <a:lnTo>
                      <a:pt x="1588323" y="415896"/>
                    </a:lnTo>
                    <a:lnTo>
                      <a:pt x="1491380" y="298400"/>
                    </a:lnTo>
                    <a:cubicBezTo>
                      <a:pt x="1338725" y="145745"/>
                      <a:pt x="1127834" y="51326"/>
                      <a:pt x="894890" y="51326"/>
                    </a:cubicBezTo>
                    <a:cubicBezTo>
                      <a:pt x="429002" y="51326"/>
                      <a:pt x="51326" y="429002"/>
                      <a:pt x="51326" y="894890"/>
                    </a:cubicBezTo>
                    <a:cubicBezTo>
                      <a:pt x="51326" y="1360778"/>
                      <a:pt x="429002" y="1738454"/>
                      <a:pt x="894890" y="1738454"/>
                    </a:cubicBezTo>
                    <a:cubicBezTo>
                      <a:pt x="1360778" y="1738454"/>
                      <a:pt x="1738454" y="1360778"/>
                      <a:pt x="1738454" y="894890"/>
                    </a:cubicBezTo>
                    <a:cubicBezTo>
                      <a:pt x="1738454" y="836654"/>
                      <a:pt x="1732553" y="779796"/>
                      <a:pt x="1721316" y="724882"/>
                    </a:cubicBezTo>
                    <a:lnTo>
                      <a:pt x="1708966" y="685098"/>
                    </a:lnTo>
                    <a:lnTo>
                      <a:pt x="1755199" y="661711"/>
                    </a:lnTo>
                    <a:lnTo>
                      <a:pt x="1771597" y="714538"/>
                    </a:lnTo>
                    <a:cubicBezTo>
                      <a:pt x="1783518" y="772793"/>
                      <a:pt x="1789778" y="833110"/>
                      <a:pt x="1789778" y="894889"/>
                    </a:cubicBezTo>
                    <a:cubicBezTo>
                      <a:pt x="1789778" y="1389123"/>
                      <a:pt x="1389123" y="1789778"/>
                      <a:pt x="894889" y="1789778"/>
                    </a:cubicBezTo>
                    <a:cubicBezTo>
                      <a:pt x="400655" y="1789778"/>
                      <a:pt x="0" y="1389123"/>
                      <a:pt x="0" y="894889"/>
                    </a:cubicBezTo>
                    <a:cubicBezTo>
                      <a:pt x="0" y="400655"/>
                      <a:pt x="400655" y="0"/>
                      <a:pt x="894889" y="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pic>
          <p:nvPicPr>
            <p:cNvPr id="15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481" y="395227"/>
              <a:ext cx="1008467" cy="98995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สี่เหลี่ยมผืนผ้า 18"/>
          <p:cNvSpPr/>
          <p:nvPr/>
        </p:nvSpPr>
        <p:spPr>
          <a:xfrm>
            <a:off x="1037063" y="142069"/>
            <a:ext cx="5288280" cy="766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ส่วนวิชาการ สถาบันภาษา (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LIMCU)</a:t>
            </a:r>
            <a:endParaRPr lang="th-TH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037063" y="430479"/>
            <a:ext cx="5288280" cy="766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มหาวิทยาลัยมหาจุฬาลง</a:t>
            </a:r>
            <a:r>
              <a:rPr lang="th-TH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กรณ</a:t>
            </a:r>
            <a:r>
              <a:rPr lang="th-T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ราชวิทยาลัย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5173918" y="5419560"/>
            <a:ext cx="2709887" cy="1533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สอบถามเพิ่มเติมได้ที่ </a:t>
            </a:r>
          </a:p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ส่วนวิชาการ สถาบันภาษา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โทร.๐๙๕ ๕๒๙ ๒๖๙๙ 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Line ID: morm26</a:t>
            </a:r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149028" y="1217105"/>
            <a:ext cx="6644101" cy="4307697"/>
          </a:xfrm>
          <a:prstGeom prst="rect">
            <a:avLst/>
          </a:prstGeom>
          <a:gradFill>
            <a:gsLst>
              <a:gs pos="0">
                <a:schemeClr val="bg1">
                  <a:alpha val="4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h-TH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1269114" y="1285875"/>
            <a:ext cx="6436611" cy="4238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ibbon ลง 24"/>
          <p:cNvSpPr/>
          <p:nvPr/>
        </p:nvSpPr>
        <p:spPr>
          <a:xfrm>
            <a:off x="8199445" y="6248702"/>
            <a:ext cx="3669289" cy="614653"/>
          </a:xfrm>
          <a:prstGeom prst="ribbon">
            <a:avLst>
              <a:gd name="adj1" fmla="val 16667"/>
              <a:gd name="adj2" fmla="val 72706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/>
              <a:t>ทีมงานส่วนวิชาการ</a:t>
            </a: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2001434" y="2278313"/>
            <a:ext cx="53506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400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นิสิตปริญญาตรี ต้องสอบผ่านภาษาอังกฤษตามเกณฑ์ที่กำหนด จึงจะขอสำเร็จการศึกษาได้</a:t>
            </a:r>
          </a:p>
        </p:txBody>
      </p:sp>
    </p:spTree>
    <p:extLst>
      <p:ext uri="{BB962C8B-B14F-4D97-AF65-F5344CB8AC3E}">
        <p14:creationId xmlns:p14="http://schemas.microsoft.com/office/powerpoint/2010/main" val="3207367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E866E0ED-32B7-42BE-82D3-CE7D9DF3C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57173"/>
            <a:ext cx="6858000" cy="121920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E6033FF-1D9C-4CE7-92C9-0381326FE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9150" y="-1421376"/>
            <a:ext cx="6858000" cy="9700752"/>
          </a:xfrm>
          <a:prstGeom prst="rect">
            <a:avLst/>
          </a:prstGeom>
        </p:spPr>
      </p:pic>
      <p:grpSp>
        <p:nvGrpSpPr>
          <p:cNvPr id="8" name="กลุ่ม 7"/>
          <p:cNvGrpSpPr/>
          <p:nvPr/>
        </p:nvGrpSpPr>
        <p:grpSpPr>
          <a:xfrm>
            <a:off x="7515225" y="257175"/>
            <a:ext cx="4676775" cy="7362115"/>
            <a:chOff x="4716463" y="260350"/>
            <a:chExt cx="4751387" cy="7356475"/>
          </a:xfrm>
        </p:grpSpPr>
        <p:pic>
          <p:nvPicPr>
            <p:cNvPr id="9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556"/>
            <a:stretch>
              <a:fillRect/>
            </a:stretch>
          </p:blipFill>
          <p:spPr bwMode="auto">
            <a:xfrm>
              <a:off x="5148263" y="260350"/>
              <a:ext cx="3995737" cy="735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รูปภาพ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6" r="24133" b="21802"/>
            <a:stretch>
              <a:fillRect/>
            </a:stretch>
          </p:blipFill>
          <p:spPr bwMode="auto">
            <a:xfrm>
              <a:off x="4716463" y="2828925"/>
              <a:ext cx="3297237" cy="402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รูปภาพ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10" t="9406" r="36594" b="21852"/>
            <a:stretch>
              <a:fillRect/>
            </a:stretch>
          </p:blipFill>
          <p:spPr bwMode="auto">
            <a:xfrm>
              <a:off x="7596188" y="3098800"/>
              <a:ext cx="1871662" cy="376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รูปภาพ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40" t="23059" r="58118"/>
            <a:stretch>
              <a:fillRect/>
            </a:stretch>
          </p:blipFill>
          <p:spPr bwMode="auto">
            <a:xfrm>
              <a:off x="6954838" y="3292475"/>
              <a:ext cx="1398587" cy="357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กลุ่ม 12"/>
          <p:cNvGrpSpPr/>
          <p:nvPr/>
        </p:nvGrpSpPr>
        <p:grpSpPr>
          <a:xfrm>
            <a:off x="190289" y="257175"/>
            <a:ext cx="863175" cy="878783"/>
            <a:chOff x="887221" y="349291"/>
            <a:chExt cx="1106990" cy="1048475"/>
          </a:xfrm>
        </p:grpSpPr>
        <p:grpSp>
          <p:nvGrpSpPr>
            <p:cNvPr id="14" name="กลุ่ม 13"/>
            <p:cNvGrpSpPr/>
            <p:nvPr/>
          </p:nvGrpSpPr>
          <p:grpSpPr>
            <a:xfrm>
              <a:off x="887221" y="349291"/>
              <a:ext cx="1106990" cy="1048475"/>
              <a:chOff x="215999" y="269056"/>
              <a:chExt cx="1514186" cy="1514186"/>
            </a:xfrm>
            <a:solidFill>
              <a:srgbClr val="6AC3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วงรี 15"/>
              <p:cNvSpPr/>
              <p:nvPr/>
            </p:nvSpPr>
            <p:spPr>
              <a:xfrm>
                <a:off x="321992" y="375049"/>
                <a:ext cx="1302200" cy="1302200"/>
              </a:xfrm>
              <a:prstGeom prst="ellipse">
                <a:avLst/>
              </a:prstGeom>
              <a:grp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" name="วงรี 16"/>
              <p:cNvSpPr/>
              <p:nvPr/>
            </p:nvSpPr>
            <p:spPr>
              <a:xfrm>
                <a:off x="408096" y="461153"/>
                <a:ext cx="1129993" cy="1129993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" name="รูปแบบอิสระ 17"/>
              <p:cNvSpPr/>
              <p:nvPr/>
            </p:nvSpPr>
            <p:spPr>
              <a:xfrm>
                <a:off x="215999" y="269056"/>
                <a:ext cx="1514186" cy="1514186"/>
              </a:xfrm>
              <a:custGeom>
                <a:avLst/>
                <a:gdLst>
                  <a:gd name="connsiteX0" fmla="*/ 894889 w 1789778"/>
                  <a:gd name="connsiteY0" fmla="*/ 0 h 1789778"/>
                  <a:gd name="connsiteX1" fmla="*/ 1527671 w 1789778"/>
                  <a:gd name="connsiteY1" fmla="*/ 262107 h 1789778"/>
                  <a:gd name="connsiteX2" fmla="*/ 1635054 w 1789778"/>
                  <a:gd name="connsiteY2" fmla="*/ 392255 h 1789778"/>
                  <a:gd name="connsiteX3" fmla="*/ 1588323 w 1789778"/>
                  <a:gd name="connsiteY3" fmla="*/ 415896 h 1789778"/>
                  <a:gd name="connsiteX4" fmla="*/ 1491380 w 1789778"/>
                  <a:gd name="connsiteY4" fmla="*/ 298400 h 1789778"/>
                  <a:gd name="connsiteX5" fmla="*/ 894890 w 1789778"/>
                  <a:gd name="connsiteY5" fmla="*/ 51326 h 1789778"/>
                  <a:gd name="connsiteX6" fmla="*/ 51326 w 1789778"/>
                  <a:gd name="connsiteY6" fmla="*/ 894890 h 1789778"/>
                  <a:gd name="connsiteX7" fmla="*/ 894890 w 1789778"/>
                  <a:gd name="connsiteY7" fmla="*/ 1738454 h 1789778"/>
                  <a:gd name="connsiteX8" fmla="*/ 1738454 w 1789778"/>
                  <a:gd name="connsiteY8" fmla="*/ 894890 h 1789778"/>
                  <a:gd name="connsiteX9" fmla="*/ 1721316 w 1789778"/>
                  <a:gd name="connsiteY9" fmla="*/ 724882 h 1789778"/>
                  <a:gd name="connsiteX10" fmla="*/ 1708966 w 1789778"/>
                  <a:gd name="connsiteY10" fmla="*/ 685098 h 1789778"/>
                  <a:gd name="connsiteX11" fmla="*/ 1755199 w 1789778"/>
                  <a:gd name="connsiteY11" fmla="*/ 661711 h 1789778"/>
                  <a:gd name="connsiteX12" fmla="*/ 1771597 w 1789778"/>
                  <a:gd name="connsiteY12" fmla="*/ 714538 h 1789778"/>
                  <a:gd name="connsiteX13" fmla="*/ 1789778 w 1789778"/>
                  <a:gd name="connsiteY13" fmla="*/ 894889 h 1789778"/>
                  <a:gd name="connsiteX14" fmla="*/ 894889 w 1789778"/>
                  <a:gd name="connsiteY14" fmla="*/ 1789778 h 1789778"/>
                  <a:gd name="connsiteX15" fmla="*/ 0 w 1789778"/>
                  <a:gd name="connsiteY15" fmla="*/ 894889 h 1789778"/>
                  <a:gd name="connsiteX16" fmla="*/ 894889 w 1789778"/>
                  <a:gd name="connsiteY16" fmla="*/ 0 h 178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89778" h="1789778">
                    <a:moveTo>
                      <a:pt x="894889" y="0"/>
                    </a:moveTo>
                    <a:cubicBezTo>
                      <a:pt x="1142006" y="0"/>
                      <a:pt x="1365728" y="100164"/>
                      <a:pt x="1527671" y="262107"/>
                    </a:cubicBezTo>
                    <a:lnTo>
                      <a:pt x="1635054" y="392255"/>
                    </a:lnTo>
                    <a:lnTo>
                      <a:pt x="1588323" y="415896"/>
                    </a:lnTo>
                    <a:lnTo>
                      <a:pt x="1491380" y="298400"/>
                    </a:lnTo>
                    <a:cubicBezTo>
                      <a:pt x="1338725" y="145745"/>
                      <a:pt x="1127834" y="51326"/>
                      <a:pt x="894890" y="51326"/>
                    </a:cubicBezTo>
                    <a:cubicBezTo>
                      <a:pt x="429002" y="51326"/>
                      <a:pt x="51326" y="429002"/>
                      <a:pt x="51326" y="894890"/>
                    </a:cubicBezTo>
                    <a:cubicBezTo>
                      <a:pt x="51326" y="1360778"/>
                      <a:pt x="429002" y="1738454"/>
                      <a:pt x="894890" y="1738454"/>
                    </a:cubicBezTo>
                    <a:cubicBezTo>
                      <a:pt x="1360778" y="1738454"/>
                      <a:pt x="1738454" y="1360778"/>
                      <a:pt x="1738454" y="894890"/>
                    </a:cubicBezTo>
                    <a:cubicBezTo>
                      <a:pt x="1738454" y="836654"/>
                      <a:pt x="1732553" y="779796"/>
                      <a:pt x="1721316" y="724882"/>
                    </a:cubicBezTo>
                    <a:lnTo>
                      <a:pt x="1708966" y="685098"/>
                    </a:lnTo>
                    <a:lnTo>
                      <a:pt x="1755199" y="661711"/>
                    </a:lnTo>
                    <a:lnTo>
                      <a:pt x="1771597" y="714538"/>
                    </a:lnTo>
                    <a:cubicBezTo>
                      <a:pt x="1783518" y="772793"/>
                      <a:pt x="1789778" y="833110"/>
                      <a:pt x="1789778" y="894889"/>
                    </a:cubicBezTo>
                    <a:cubicBezTo>
                      <a:pt x="1789778" y="1389123"/>
                      <a:pt x="1389123" y="1789778"/>
                      <a:pt x="894889" y="1789778"/>
                    </a:cubicBezTo>
                    <a:cubicBezTo>
                      <a:pt x="400655" y="1789778"/>
                      <a:pt x="0" y="1389123"/>
                      <a:pt x="0" y="894889"/>
                    </a:cubicBezTo>
                    <a:cubicBezTo>
                      <a:pt x="0" y="400655"/>
                      <a:pt x="400655" y="0"/>
                      <a:pt x="894889" y="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pic>
          <p:nvPicPr>
            <p:cNvPr id="15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481" y="395227"/>
              <a:ext cx="1008467" cy="98995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สี่เหลี่ยมผืนผ้า 18"/>
          <p:cNvSpPr/>
          <p:nvPr/>
        </p:nvSpPr>
        <p:spPr>
          <a:xfrm>
            <a:off x="1037063" y="142069"/>
            <a:ext cx="5288280" cy="766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ส่วนวิชาการ สถาบันภาษา (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LIMCU)</a:t>
            </a:r>
            <a:endParaRPr lang="th-TH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037063" y="430479"/>
            <a:ext cx="5288280" cy="766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มหาวิทยาลัยมหาจุฬาลง</a:t>
            </a:r>
            <a:r>
              <a:rPr lang="th-TH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กรณ</a:t>
            </a:r>
            <a:r>
              <a:rPr lang="th-T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ราชวิทยาลัย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5173918" y="5419560"/>
            <a:ext cx="2709887" cy="1533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สอบถามเพิ่มเติมได้ที่ </a:t>
            </a:r>
          </a:p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ส่วนวิชาการ สถาบันภาษา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โทร.๐๙๕ ๕๒๙ ๒๖๙๙ 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Line ID: morm26</a:t>
            </a:r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166529" y="1137776"/>
            <a:ext cx="6644101" cy="4307697"/>
          </a:xfrm>
          <a:prstGeom prst="rect">
            <a:avLst/>
          </a:prstGeom>
          <a:gradFill>
            <a:gsLst>
              <a:gs pos="0">
                <a:schemeClr val="bg1">
                  <a:alpha val="4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h-TH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1269114" y="1285875"/>
            <a:ext cx="6436611" cy="4238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2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0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ibbon ลง 24"/>
          <p:cNvSpPr/>
          <p:nvPr/>
        </p:nvSpPr>
        <p:spPr>
          <a:xfrm>
            <a:off x="8199445" y="6248702"/>
            <a:ext cx="3669289" cy="614653"/>
          </a:xfrm>
          <a:prstGeom prst="ribbon">
            <a:avLst>
              <a:gd name="adj1" fmla="val 16667"/>
              <a:gd name="adj2" fmla="val 72706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/>
              <a:t>ทีมงานส่วนวิชาการ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734772" y="2123092"/>
            <a:ext cx="547202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>
                <a:solidFill>
                  <a:srgbClr val="7030A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หน้าที่ของสถาบันภาษาตามประกาศนี้</a:t>
            </a:r>
          </a:p>
          <a:p>
            <a:r>
              <a:rPr lang="th-TH" dirty="0">
                <a:solidFill>
                  <a:srgbClr val="7030A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- รับรองผลการทดสอบตามความในข้อ ๔(๑๑)</a:t>
            </a:r>
          </a:p>
          <a:p>
            <a:r>
              <a:rPr lang="th-TH" dirty="0">
                <a:solidFill>
                  <a:srgbClr val="7030A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- ประสานงานให้ทุกส่วนงานดำเนินการให้เป็นไป</a:t>
            </a:r>
          </a:p>
          <a:p>
            <a:r>
              <a:rPr lang="th-TH" dirty="0">
                <a:solidFill>
                  <a:srgbClr val="7030A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ตามมาตรฐานเดียวกัน (ข้อ ๕)</a:t>
            </a:r>
          </a:p>
        </p:txBody>
      </p:sp>
    </p:spTree>
    <p:extLst>
      <p:ext uri="{BB962C8B-B14F-4D97-AF65-F5344CB8AC3E}">
        <p14:creationId xmlns:p14="http://schemas.microsoft.com/office/powerpoint/2010/main" val="2045653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E866E0ED-32B7-42BE-82D3-CE7D9DF3C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57173"/>
            <a:ext cx="6858000" cy="121920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E6033FF-1D9C-4CE7-92C9-0381326FE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9150" y="-1421376"/>
            <a:ext cx="6858000" cy="9700752"/>
          </a:xfrm>
          <a:prstGeom prst="rect">
            <a:avLst/>
          </a:prstGeom>
        </p:spPr>
      </p:pic>
      <p:grpSp>
        <p:nvGrpSpPr>
          <p:cNvPr id="8" name="กลุ่ม 7"/>
          <p:cNvGrpSpPr/>
          <p:nvPr/>
        </p:nvGrpSpPr>
        <p:grpSpPr>
          <a:xfrm>
            <a:off x="7547493" y="257175"/>
            <a:ext cx="4676775" cy="7362115"/>
            <a:chOff x="4716463" y="260350"/>
            <a:chExt cx="4751387" cy="7356475"/>
          </a:xfrm>
        </p:grpSpPr>
        <p:pic>
          <p:nvPicPr>
            <p:cNvPr id="9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556"/>
            <a:stretch>
              <a:fillRect/>
            </a:stretch>
          </p:blipFill>
          <p:spPr bwMode="auto">
            <a:xfrm>
              <a:off x="5148263" y="260350"/>
              <a:ext cx="3995737" cy="735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รูปภาพ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6" r="24133" b="21802"/>
            <a:stretch>
              <a:fillRect/>
            </a:stretch>
          </p:blipFill>
          <p:spPr bwMode="auto">
            <a:xfrm>
              <a:off x="4716463" y="2828925"/>
              <a:ext cx="3297237" cy="402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รูปภาพ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10" t="9406" r="36594" b="21852"/>
            <a:stretch>
              <a:fillRect/>
            </a:stretch>
          </p:blipFill>
          <p:spPr bwMode="auto">
            <a:xfrm>
              <a:off x="7596188" y="3098800"/>
              <a:ext cx="1871662" cy="376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รูปภาพ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40" t="23059" r="58118"/>
            <a:stretch>
              <a:fillRect/>
            </a:stretch>
          </p:blipFill>
          <p:spPr bwMode="auto">
            <a:xfrm>
              <a:off x="6954838" y="3292475"/>
              <a:ext cx="1398587" cy="357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กลุ่ม 12"/>
          <p:cNvGrpSpPr/>
          <p:nvPr/>
        </p:nvGrpSpPr>
        <p:grpSpPr>
          <a:xfrm>
            <a:off x="190289" y="257175"/>
            <a:ext cx="863175" cy="878783"/>
            <a:chOff x="887221" y="349291"/>
            <a:chExt cx="1106990" cy="1048475"/>
          </a:xfrm>
        </p:grpSpPr>
        <p:grpSp>
          <p:nvGrpSpPr>
            <p:cNvPr id="14" name="กลุ่ม 13"/>
            <p:cNvGrpSpPr/>
            <p:nvPr/>
          </p:nvGrpSpPr>
          <p:grpSpPr>
            <a:xfrm>
              <a:off x="887221" y="349291"/>
              <a:ext cx="1106990" cy="1048475"/>
              <a:chOff x="215999" y="269056"/>
              <a:chExt cx="1514186" cy="1514186"/>
            </a:xfrm>
            <a:solidFill>
              <a:srgbClr val="6AC3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วงรี 15"/>
              <p:cNvSpPr/>
              <p:nvPr/>
            </p:nvSpPr>
            <p:spPr>
              <a:xfrm>
                <a:off x="321992" y="375049"/>
                <a:ext cx="1302200" cy="1302200"/>
              </a:xfrm>
              <a:prstGeom prst="ellipse">
                <a:avLst/>
              </a:prstGeom>
              <a:grp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" name="วงรี 16"/>
              <p:cNvSpPr/>
              <p:nvPr/>
            </p:nvSpPr>
            <p:spPr>
              <a:xfrm>
                <a:off x="408096" y="461153"/>
                <a:ext cx="1129993" cy="1129993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" name="รูปแบบอิสระ 17"/>
              <p:cNvSpPr/>
              <p:nvPr/>
            </p:nvSpPr>
            <p:spPr>
              <a:xfrm>
                <a:off x="215999" y="269056"/>
                <a:ext cx="1514186" cy="1514186"/>
              </a:xfrm>
              <a:custGeom>
                <a:avLst/>
                <a:gdLst>
                  <a:gd name="connsiteX0" fmla="*/ 894889 w 1789778"/>
                  <a:gd name="connsiteY0" fmla="*/ 0 h 1789778"/>
                  <a:gd name="connsiteX1" fmla="*/ 1527671 w 1789778"/>
                  <a:gd name="connsiteY1" fmla="*/ 262107 h 1789778"/>
                  <a:gd name="connsiteX2" fmla="*/ 1635054 w 1789778"/>
                  <a:gd name="connsiteY2" fmla="*/ 392255 h 1789778"/>
                  <a:gd name="connsiteX3" fmla="*/ 1588323 w 1789778"/>
                  <a:gd name="connsiteY3" fmla="*/ 415896 h 1789778"/>
                  <a:gd name="connsiteX4" fmla="*/ 1491380 w 1789778"/>
                  <a:gd name="connsiteY4" fmla="*/ 298400 h 1789778"/>
                  <a:gd name="connsiteX5" fmla="*/ 894890 w 1789778"/>
                  <a:gd name="connsiteY5" fmla="*/ 51326 h 1789778"/>
                  <a:gd name="connsiteX6" fmla="*/ 51326 w 1789778"/>
                  <a:gd name="connsiteY6" fmla="*/ 894890 h 1789778"/>
                  <a:gd name="connsiteX7" fmla="*/ 894890 w 1789778"/>
                  <a:gd name="connsiteY7" fmla="*/ 1738454 h 1789778"/>
                  <a:gd name="connsiteX8" fmla="*/ 1738454 w 1789778"/>
                  <a:gd name="connsiteY8" fmla="*/ 894890 h 1789778"/>
                  <a:gd name="connsiteX9" fmla="*/ 1721316 w 1789778"/>
                  <a:gd name="connsiteY9" fmla="*/ 724882 h 1789778"/>
                  <a:gd name="connsiteX10" fmla="*/ 1708966 w 1789778"/>
                  <a:gd name="connsiteY10" fmla="*/ 685098 h 1789778"/>
                  <a:gd name="connsiteX11" fmla="*/ 1755199 w 1789778"/>
                  <a:gd name="connsiteY11" fmla="*/ 661711 h 1789778"/>
                  <a:gd name="connsiteX12" fmla="*/ 1771597 w 1789778"/>
                  <a:gd name="connsiteY12" fmla="*/ 714538 h 1789778"/>
                  <a:gd name="connsiteX13" fmla="*/ 1789778 w 1789778"/>
                  <a:gd name="connsiteY13" fmla="*/ 894889 h 1789778"/>
                  <a:gd name="connsiteX14" fmla="*/ 894889 w 1789778"/>
                  <a:gd name="connsiteY14" fmla="*/ 1789778 h 1789778"/>
                  <a:gd name="connsiteX15" fmla="*/ 0 w 1789778"/>
                  <a:gd name="connsiteY15" fmla="*/ 894889 h 1789778"/>
                  <a:gd name="connsiteX16" fmla="*/ 894889 w 1789778"/>
                  <a:gd name="connsiteY16" fmla="*/ 0 h 178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89778" h="1789778">
                    <a:moveTo>
                      <a:pt x="894889" y="0"/>
                    </a:moveTo>
                    <a:cubicBezTo>
                      <a:pt x="1142006" y="0"/>
                      <a:pt x="1365728" y="100164"/>
                      <a:pt x="1527671" y="262107"/>
                    </a:cubicBezTo>
                    <a:lnTo>
                      <a:pt x="1635054" y="392255"/>
                    </a:lnTo>
                    <a:lnTo>
                      <a:pt x="1588323" y="415896"/>
                    </a:lnTo>
                    <a:lnTo>
                      <a:pt x="1491380" y="298400"/>
                    </a:lnTo>
                    <a:cubicBezTo>
                      <a:pt x="1338725" y="145745"/>
                      <a:pt x="1127834" y="51326"/>
                      <a:pt x="894890" y="51326"/>
                    </a:cubicBezTo>
                    <a:cubicBezTo>
                      <a:pt x="429002" y="51326"/>
                      <a:pt x="51326" y="429002"/>
                      <a:pt x="51326" y="894890"/>
                    </a:cubicBezTo>
                    <a:cubicBezTo>
                      <a:pt x="51326" y="1360778"/>
                      <a:pt x="429002" y="1738454"/>
                      <a:pt x="894890" y="1738454"/>
                    </a:cubicBezTo>
                    <a:cubicBezTo>
                      <a:pt x="1360778" y="1738454"/>
                      <a:pt x="1738454" y="1360778"/>
                      <a:pt x="1738454" y="894890"/>
                    </a:cubicBezTo>
                    <a:cubicBezTo>
                      <a:pt x="1738454" y="836654"/>
                      <a:pt x="1732553" y="779796"/>
                      <a:pt x="1721316" y="724882"/>
                    </a:cubicBezTo>
                    <a:lnTo>
                      <a:pt x="1708966" y="685098"/>
                    </a:lnTo>
                    <a:lnTo>
                      <a:pt x="1755199" y="661711"/>
                    </a:lnTo>
                    <a:lnTo>
                      <a:pt x="1771597" y="714538"/>
                    </a:lnTo>
                    <a:cubicBezTo>
                      <a:pt x="1783518" y="772793"/>
                      <a:pt x="1789778" y="833110"/>
                      <a:pt x="1789778" y="894889"/>
                    </a:cubicBezTo>
                    <a:cubicBezTo>
                      <a:pt x="1789778" y="1389123"/>
                      <a:pt x="1389123" y="1789778"/>
                      <a:pt x="894889" y="1789778"/>
                    </a:cubicBezTo>
                    <a:cubicBezTo>
                      <a:pt x="400655" y="1789778"/>
                      <a:pt x="0" y="1389123"/>
                      <a:pt x="0" y="894889"/>
                    </a:cubicBezTo>
                    <a:cubicBezTo>
                      <a:pt x="0" y="400655"/>
                      <a:pt x="400655" y="0"/>
                      <a:pt x="894889" y="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pic>
          <p:nvPicPr>
            <p:cNvPr id="15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481" y="395227"/>
              <a:ext cx="1008467" cy="98995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สี่เหลี่ยมผืนผ้า 18"/>
          <p:cNvSpPr/>
          <p:nvPr/>
        </p:nvSpPr>
        <p:spPr>
          <a:xfrm>
            <a:off x="1037063" y="142069"/>
            <a:ext cx="5288280" cy="766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ส่วนวิชาการ สถาบันภาษา (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LIMCU)</a:t>
            </a:r>
            <a:endParaRPr lang="th-TH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037063" y="430479"/>
            <a:ext cx="5288280" cy="766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มหาวิทยาลัยมหาจุฬาลง</a:t>
            </a:r>
            <a:r>
              <a:rPr lang="th-TH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กรณ</a:t>
            </a:r>
            <a:r>
              <a:rPr lang="th-T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ราชวิทยาลัย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5173918" y="5419560"/>
            <a:ext cx="2709887" cy="1533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สอบถามเพิ่มเติมได้ที่ </a:t>
            </a:r>
          </a:p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ส่วนวิชาการ สถาบันภาษา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โทร.๐๙๕ ๕๒๙ ๒๖๙๙ 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Line ID: morm26</a:t>
            </a:r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122513" y="1217105"/>
            <a:ext cx="6644101" cy="4307697"/>
          </a:xfrm>
          <a:prstGeom prst="rect">
            <a:avLst/>
          </a:prstGeom>
          <a:gradFill>
            <a:gsLst>
              <a:gs pos="0">
                <a:schemeClr val="bg1">
                  <a:alpha val="4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h-TH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1269114" y="1285875"/>
            <a:ext cx="6436611" cy="4238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ibbon ลง 24"/>
          <p:cNvSpPr/>
          <p:nvPr/>
        </p:nvSpPr>
        <p:spPr>
          <a:xfrm>
            <a:off x="8199445" y="6248702"/>
            <a:ext cx="3669289" cy="614653"/>
          </a:xfrm>
          <a:prstGeom prst="ribbon">
            <a:avLst>
              <a:gd name="adj1" fmla="val 16667"/>
              <a:gd name="adj2" fmla="val 72706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/>
              <a:t>ทีมงานส่วนวิชาการ</a:t>
            </a: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1949783" y="1644558"/>
            <a:ext cx="535068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แนวทางในการประเมินทักษะภาษาอังกฤษของนิสิตระดับปริญญาตรี</a:t>
            </a:r>
          </a:p>
          <a:p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๑.ทดสอบภาษาอังกฤษตามข้อ ๔ (๑) ดำเนินการโดย สถาบันภาษา</a:t>
            </a:r>
          </a:p>
          <a:p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๒.จัดการอบรมและทดสอบตามข้อ ๔ (๑๑) โดยการอบรม ๖๐ ชั่วโมง</a:t>
            </a:r>
          </a:p>
          <a:p>
            <a:endParaRPr lang="th-TH" dirty="0">
              <a:solidFill>
                <a:schemeClr val="tx1">
                  <a:lumMod val="95000"/>
                  <a:lumOff val="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/>
            <a:r>
              <a:rPr lang="th-TH" sz="2400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หมายเหตุ.นิสิตสามารถเลือกสอบได้ตามข้อ ๔ (๒-๑๐) ก็ได้</a:t>
            </a:r>
          </a:p>
        </p:txBody>
      </p:sp>
    </p:spTree>
    <p:extLst>
      <p:ext uri="{BB962C8B-B14F-4D97-AF65-F5344CB8AC3E}">
        <p14:creationId xmlns:p14="http://schemas.microsoft.com/office/powerpoint/2010/main" val="1234940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E866E0ED-32B7-42BE-82D3-CE7D9DF3C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57173"/>
            <a:ext cx="6858000" cy="121920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E6033FF-1D9C-4CE7-92C9-0381326FE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9150" y="-1421376"/>
            <a:ext cx="6858000" cy="9700752"/>
          </a:xfrm>
          <a:prstGeom prst="rect">
            <a:avLst/>
          </a:prstGeom>
        </p:spPr>
      </p:pic>
      <p:grpSp>
        <p:nvGrpSpPr>
          <p:cNvPr id="8" name="กลุ่ม 7"/>
          <p:cNvGrpSpPr/>
          <p:nvPr/>
        </p:nvGrpSpPr>
        <p:grpSpPr>
          <a:xfrm>
            <a:off x="7547493" y="257175"/>
            <a:ext cx="4676775" cy="7362115"/>
            <a:chOff x="4716463" y="260350"/>
            <a:chExt cx="4751387" cy="7356475"/>
          </a:xfrm>
        </p:grpSpPr>
        <p:pic>
          <p:nvPicPr>
            <p:cNvPr id="9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556"/>
            <a:stretch>
              <a:fillRect/>
            </a:stretch>
          </p:blipFill>
          <p:spPr bwMode="auto">
            <a:xfrm>
              <a:off x="5148263" y="260350"/>
              <a:ext cx="3995737" cy="735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รูปภาพ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6" r="24133" b="21802"/>
            <a:stretch>
              <a:fillRect/>
            </a:stretch>
          </p:blipFill>
          <p:spPr bwMode="auto">
            <a:xfrm>
              <a:off x="4716463" y="2828925"/>
              <a:ext cx="3297237" cy="402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รูปภาพ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10" t="9406" r="36594" b="21852"/>
            <a:stretch>
              <a:fillRect/>
            </a:stretch>
          </p:blipFill>
          <p:spPr bwMode="auto">
            <a:xfrm>
              <a:off x="7596188" y="3098800"/>
              <a:ext cx="1871662" cy="376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รูปภาพ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40" t="23059" r="58118"/>
            <a:stretch>
              <a:fillRect/>
            </a:stretch>
          </p:blipFill>
          <p:spPr bwMode="auto">
            <a:xfrm>
              <a:off x="6954838" y="3292475"/>
              <a:ext cx="1398587" cy="357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กลุ่ม 12"/>
          <p:cNvGrpSpPr/>
          <p:nvPr/>
        </p:nvGrpSpPr>
        <p:grpSpPr>
          <a:xfrm>
            <a:off x="190289" y="257175"/>
            <a:ext cx="863175" cy="878783"/>
            <a:chOff x="887221" y="349291"/>
            <a:chExt cx="1106990" cy="1048475"/>
          </a:xfrm>
        </p:grpSpPr>
        <p:grpSp>
          <p:nvGrpSpPr>
            <p:cNvPr id="14" name="กลุ่ม 13"/>
            <p:cNvGrpSpPr/>
            <p:nvPr/>
          </p:nvGrpSpPr>
          <p:grpSpPr>
            <a:xfrm>
              <a:off x="887221" y="349291"/>
              <a:ext cx="1106990" cy="1048475"/>
              <a:chOff x="215999" y="269056"/>
              <a:chExt cx="1514186" cy="1514186"/>
            </a:xfrm>
            <a:solidFill>
              <a:srgbClr val="6AC3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วงรี 15"/>
              <p:cNvSpPr/>
              <p:nvPr/>
            </p:nvSpPr>
            <p:spPr>
              <a:xfrm>
                <a:off x="321992" y="375049"/>
                <a:ext cx="1302200" cy="1302200"/>
              </a:xfrm>
              <a:prstGeom prst="ellipse">
                <a:avLst/>
              </a:prstGeom>
              <a:grp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" name="วงรี 16"/>
              <p:cNvSpPr/>
              <p:nvPr/>
            </p:nvSpPr>
            <p:spPr>
              <a:xfrm>
                <a:off x="408096" y="461153"/>
                <a:ext cx="1129993" cy="1129993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" name="รูปแบบอิสระ 17"/>
              <p:cNvSpPr/>
              <p:nvPr/>
            </p:nvSpPr>
            <p:spPr>
              <a:xfrm>
                <a:off x="215999" y="269056"/>
                <a:ext cx="1514186" cy="1514186"/>
              </a:xfrm>
              <a:custGeom>
                <a:avLst/>
                <a:gdLst>
                  <a:gd name="connsiteX0" fmla="*/ 894889 w 1789778"/>
                  <a:gd name="connsiteY0" fmla="*/ 0 h 1789778"/>
                  <a:gd name="connsiteX1" fmla="*/ 1527671 w 1789778"/>
                  <a:gd name="connsiteY1" fmla="*/ 262107 h 1789778"/>
                  <a:gd name="connsiteX2" fmla="*/ 1635054 w 1789778"/>
                  <a:gd name="connsiteY2" fmla="*/ 392255 h 1789778"/>
                  <a:gd name="connsiteX3" fmla="*/ 1588323 w 1789778"/>
                  <a:gd name="connsiteY3" fmla="*/ 415896 h 1789778"/>
                  <a:gd name="connsiteX4" fmla="*/ 1491380 w 1789778"/>
                  <a:gd name="connsiteY4" fmla="*/ 298400 h 1789778"/>
                  <a:gd name="connsiteX5" fmla="*/ 894890 w 1789778"/>
                  <a:gd name="connsiteY5" fmla="*/ 51326 h 1789778"/>
                  <a:gd name="connsiteX6" fmla="*/ 51326 w 1789778"/>
                  <a:gd name="connsiteY6" fmla="*/ 894890 h 1789778"/>
                  <a:gd name="connsiteX7" fmla="*/ 894890 w 1789778"/>
                  <a:gd name="connsiteY7" fmla="*/ 1738454 h 1789778"/>
                  <a:gd name="connsiteX8" fmla="*/ 1738454 w 1789778"/>
                  <a:gd name="connsiteY8" fmla="*/ 894890 h 1789778"/>
                  <a:gd name="connsiteX9" fmla="*/ 1721316 w 1789778"/>
                  <a:gd name="connsiteY9" fmla="*/ 724882 h 1789778"/>
                  <a:gd name="connsiteX10" fmla="*/ 1708966 w 1789778"/>
                  <a:gd name="connsiteY10" fmla="*/ 685098 h 1789778"/>
                  <a:gd name="connsiteX11" fmla="*/ 1755199 w 1789778"/>
                  <a:gd name="connsiteY11" fmla="*/ 661711 h 1789778"/>
                  <a:gd name="connsiteX12" fmla="*/ 1771597 w 1789778"/>
                  <a:gd name="connsiteY12" fmla="*/ 714538 h 1789778"/>
                  <a:gd name="connsiteX13" fmla="*/ 1789778 w 1789778"/>
                  <a:gd name="connsiteY13" fmla="*/ 894889 h 1789778"/>
                  <a:gd name="connsiteX14" fmla="*/ 894889 w 1789778"/>
                  <a:gd name="connsiteY14" fmla="*/ 1789778 h 1789778"/>
                  <a:gd name="connsiteX15" fmla="*/ 0 w 1789778"/>
                  <a:gd name="connsiteY15" fmla="*/ 894889 h 1789778"/>
                  <a:gd name="connsiteX16" fmla="*/ 894889 w 1789778"/>
                  <a:gd name="connsiteY16" fmla="*/ 0 h 178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89778" h="1789778">
                    <a:moveTo>
                      <a:pt x="894889" y="0"/>
                    </a:moveTo>
                    <a:cubicBezTo>
                      <a:pt x="1142006" y="0"/>
                      <a:pt x="1365728" y="100164"/>
                      <a:pt x="1527671" y="262107"/>
                    </a:cubicBezTo>
                    <a:lnTo>
                      <a:pt x="1635054" y="392255"/>
                    </a:lnTo>
                    <a:lnTo>
                      <a:pt x="1588323" y="415896"/>
                    </a:lnTo>
                    <a:lnTo>
                      <a:pt x="1491380" y="298400"/>
                    </a:lnTo>
                    <a:cubicBezTo>
                      <a:pt x="1338725" y="145745"/>
                      <a:pt x="1127834" y="51326"/>
                      <a:pt x="894890" y="51326"/>
                    </a:cubicBezTo>
                    <a:cubicBezTo>
                      <a:pt x="429002" y="51326"/>
                      <a:pt x="51326" y="429002"/>
                      <a:pt x="51326" y="894890"/>
                    </a:cubicBezTo>
                    <a:cubicBezTo>
                      <a:pt x="51326" y="1360778"/>
                      <a:pt x="429002" y="1738454"/>
                      <a:pt x="894890" y="1738454"/>
                    </a:cubicBezTo>
                    <a:cubicBezTo>
                      <a:pt x="1360778" y="1738454"/>
                      <a:pt x="1738454" y="1360778"/>
                      <a:pt x="1738454" y="894890"/>
                    </a:cubicBezTo>
                    <a:cubicBezTo>
                      <a:pt x="1738454" y="836654"/>
                      <a:pt x="1732553" y="779796"/>
                      <a:pt x="1721316" y="724882"/>
                    </a:cubicBezTo>
                    <a:lnTo>
                      <a:pt x="1708966" y="685098"/>
                    </a:lnTo>
                    <a:lnTo>
                      <a:pt x="1755199" y="661711"/>
                    </a:lnTo>
                    <a:lnTo>
                      <a:pt x="1771597" y="714538"/>
                    </a:lnTo>
                    <a:cubicBezTo>
                      <a:pt x="1783518" y="772793"/>
                      <a:pt x="1789778" y="833110"/>
                      <a:pt x="1789778" y="894889"/>
                    </a:cubicBezTo>
                    <a:cubicBezTo>
                      <a:pt x="1789778" y="1389123"/>
                      <a:pt x="1389123" y="1789778"/>
                      <a:pt x="894889" y="1789778"/>
                    </a:cubicBezTo>
                    <a:cubicBezTo>
                      <a:pt x="400655" y="1789778"/>
                      <a:pt x="0" y="1389123"/>
                      <a:pt x="0" y="894889"/>
                    </a:cubicBezTo>
                    <a:cubicBezTo>
                      <a:pt x="0" y="400655"/>
                      <a:pt x="400655" y="0"/>
                      <a:pt x="894889" y="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pic>
          <p:nvPicPr>
            <p:cNvPr id="15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481" y="395227"/>
              <a:ext cx="1008467" cy="98995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สี่เหลี่ยมผืนผ้า 18"/>
          <p:cNvSpPr/>
          <p:nvPr/>
        </p:nvSpPr>
        <p:spPr>
          <a:xfrm>
            <a:off x="1037063" y="142069"/>
            <a:ext cx="5288280" cy="766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ส่วนวิชาการ สถาบันภาษา (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LIMCU)</a:t>
            </a:r>
            <a:endParaRPr lang="th-TH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037063" y="430479"/>
            <a:ext cx="5288280" cy="766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มหาวิทยาลัยมหาจุฬาลง</a:t>
            </a:r>
            <a:r>
              <a:rPr lang="th-TH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กรณ</a:t>
            </a:r>
            <a:r>
              <a:rPr lang="th-T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ราชวิทยาลัย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5173918" y="5419560"/>
            <a:ext cx="2709887" cy="1533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สอบถามเพิ่มเติมได้ที่ </a:t>
            </a:r>
          </a:p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ส่วนวิชาการ สถาบันภาษา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โทร.๐๙๕ ๕๒๙ ๒๖๙๙ 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Line ID: morm26</a:t>
            </a:r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171497" y="1217105"/>
            <a:ext cx="6644101" cy="4307697"/>
          </a:xfrm>
          <a:prstGeom prst="rect">
            <a:avLst/>
          </a:prstGeom>
          <a:gradFill>
            <a:gsLst>
              <a:gs pos="0">
                <a:schemeClr val="bg1">
                  <a:alpha val="4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h-TH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1318098" y="1285875"/>
            <a:ext cx="6436611" cy="4238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ibbon ลง 24"/>
          <p:cNvSpPr/>
          <p:nvPr/>
        </p:nvSpPr>
        <p:spPr>
          <a:xfrm>
            <a:off x="8199445" y="6248702"/>
            <a:ext cx="3669289" cy="614653"/>
          </a:xfrm>
          <a:prstGeom prst="ribbon">
            <a:avLst>
              <a:gd name="adj1" fmla="val 16667"/>
              <a:gd name="adj2" fmla="val 72706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/>
              <a:t>ทีมงานส่วนวิชาการ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303941" y="1952877"/>
            <a:ext cx="46578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นิสิตเสียค่าธรรมเนียมหรือไม่..</a:t>
            </a:r>
          </a:p>
          <a:p>
            <a:r>
              <a:rPr lang="th-TH" dirty="0">
                <a:latin typeface="TH SarabunPSK" panose="020B0500040200020003" pitchFamily="34" charset="-34"/>
                <a:cs typeface="+mj-cs"/>
              </a:rPr>
              <a:t>       ๑.สอบภาษาอังกฤษ </a:t>
            </a:r>
            <a:r>
              <a:rPr lang="en-US" dirty="0">
                <a:latin typeface="TH SarabunPSK" panose="020B0500040200020003" pitchFamily="34" charset="-34"/>
                <a:cs typeface="+mj-cs"/>
              </a:rPr>
              <a:t>MCU-GET </a:t>
            </a:r>
            <a:r>
              <a:rPr lang="th-TH" dirty="0">
                <a:latin typeface="TH SarabunPSK" panose="020B0500040200020003" pitchFamily="34" charset="-34"/>
                <a:cs typeface="+mj-cs"/>
              </a:rPr>
              <a:t>ค่าธรรมเนียม 500 บาท/ครั้ง/คน</a:t>
            </a:r>
          </a:p>
          <a:p>
            <a:r>
              <a:rPr lang="th-TH" dirty="0">
                <a:latin typeface="TH SarabunPSK" panose="020B0500040200020003" pitchFamily="34" charset="-34"/>
                <a:cs typeface="+mj-cs"/>
              </a:rPr>
              <a:t>      ๒.อบรมในหลักสูตร ค่าธรรมเนียมหลักสูตรละ ไม่เกิน ๑,๐๐๐ บาท 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</a:rPr>
              <a:t>(ดุลพินิจของส่วนงานนั้นๆ)</a:t>
            </a:r>
          </a:p>
        </p:txBody>
      </p:sp>
    </p:spTree>
    <p:extLst>
      <p:ext uri="{BB962C8B-B14F-4D97-AF65-F5344CB8AC3E}">
        <p14:creationId xmlns:p14="http://schemas.microsoft.com/office/powerpoint/2010/main" val="3049891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E866E0ED-32B7-42BE-82D3-CE7D9DF3C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57173"/>
            <a:ext cx="6858000" cy="121920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E6033FF-1D9C-4CE7-92C9-0381326FE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9150" y="-1421376"/>
            <a:ext cx="6858000" cy="9700752"/>
          </a:xfrm>
          <a:prstGeom prst="rect">
            <a:avLst/>
          </a:prstGeom>
        </p:spPr>
      </p:pic>
      <p:grpSp>
        <p:nvGrpSpPr>
          <p:cNvPr id="8" name="กลุ่ม 7"/>
          <p:cNvGrpSpPr/>
          <p:nvPr/>
        </p:nvGrpSpPr>
        <p:grpSpPr>
          <a:xfrm>
            <a:off x="7547493" y="257175"/>
            <a:ext cx="4676775" cy="7362115"/>
            <a:chOff x="4716463" y="260350"/>
            <a:chExt cx="4751387" cy="7356475"/>
          </a:xfrm>
        </p:grpSpPr>
        <p:pic>
          <p:nvPicPr>
            <p:cNvPr id="9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556"/>
            <a:stretch>
              <a:fillRect/>
            </a:stretch>
          </p:blipFill>
          <p:spPr bwMode="auto">
            <a:xfrm>
              <a:off x="5148263" y="260350"/>
              <a:ext cx="3995737" cy="735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รูปภาพ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6" r="24133" b="21802"/>
            <a:stretch>
              <a:fillRect/>
            </a:stretch>
          </p:blipFill>
          <p:spPr bwMode="auto">
            <a:xfrm>
              <a:off x="4716463" y="2828925"/>
              <a:ext cx="3297237" cy="402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รูปภาพ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10" t="9406" r="36594" b="21852"/>
            <a:stretch>
              <a:fillRect/>
            </a:stretch>
          </p:blipFill>
          <p:spPr bwMode="auto">
            <a:xfrm>
              <a:off x="7596188" y="3098800"/>
              <a:ext cx="1871662" cy="376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รูปภาพ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40" t="23059" r="58118"/>
            <a:stretch>
              <a:fillRect/>
            </a:stretch>
          </p:blipFill>
          <p:spPr bwMode="auto">
            <a:xfrm>
              <a:off x="6954838" y="3292475"/>
              <a:ext cx="1398587" cy="357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กลุ่ม 12"/>
          <p:cNvGrpSpPr/>
          <p:nvPr/>
        </p:nvGrpSpPr>
        <p:grpSpPr>
          <a:xfrm>
            <a:off x="190289" y="257175"/>
            <a:ext cx="863175" cy="878783"/>
            <a:chOff x="887221" y="349291"/>
            <a:chExt cx="1106990" cy="1048475"/>
          </a:xfrm>
        </p:grpSpPr>
        <p:grpSp>
          <p:nvGrpSpPr>
            <p:cNvPr id="14" name="กลุ่ม 13"/>
            <p:cNvGrpSpPr/>
            <p:nvPr/>
          </p:nvGrpSpPr>
          <p:grpSpPr>
            <a:xfrm>
              <a:off x="887221" y="349291"/>
              <a:ext cx="1106990" cy="1048475"/>
              <a:chOff x="215999" y="269056"/>
              <a:chExt cx="1514186" cy="1514186"/>
            </a:xfrm>
            <a:solidFill>
              <a:srgbClr val="6AC3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วงรี 15"/>
              <p:cNvSpPr/>
              <p:nvPr/>
            </p:nvSpPr>
            <p:spPr>
              <a:xfrm>
                <a:off x="321992" y="375049"/>
                <a:ext cx="1302200" cy="1302200"/>
              </a:xfrm>
              <a:prstGeom prst="ellipse">
                <a:avLst/>
              </a:prstGeom>
              <a:grp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" name="วงรี 16"/>
              <p:cNvSpPr/>
              <p:nvPr/>
            </p:nvSpPr>
            <p:spPr>
              <a:xfrm>
                <a:off x="408096" y="461153"/>
                <a:ext cx="1129993" cy="1129993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" name="รูปแบบอิสระ 17"/>
              <p:cNvSpPr/>
              <p:nvPr/>
            </p:nvSpPr>
            <p:spPr>
              <a:xfrm>
                <a:off x="215999" y="269056"/>
                <a:ext cx="1514186" cy="1514186"/>
              </a:xfrm>
              <a:custGeom>
                <a:avLst/>
                <a:gdLst>
                  <a:gd name="connsiteX0" fmla="*/ 894889 w 1789778"/>
                  <a:gd name="connsiteY0" fmla="*/ 0 h 1789778"/>
                  <a:gd name="connsiteX1" fmla="*/ 1527671 w 1789778"/>
                  <a:gd name="connsiteY1" fmla="*/ 262107 h 1789778"/>
                  <a:gd name="connsiteX2" fmla="*/ 1635054 w 1789778"/>
                  <a:gd name="connsiteY2" fmla="*/ 392255 h 1789778"/>
                  <a:gd name="connsiteX3" fmla="*/ 1588323 w 1789778"/>
                  <a:gd name="connsiteY3" fmla="*/ 415896 h 1789778"/>
                  <a:gd name="connsiteX4" fmla="*/ 1491380 w 1789778"/>
                  <a:gd name="connsiteY4" fmla="*/ 298400 h 1789778"/>
                  <a:gd name="connsiteX5" fmla="*/ 894890 w 1789778"/>
                  <a:gd name="connsiteY5" fmla="*/ 51326 h 1789778"/>
                  <a:gd name="connsiteX6" fmla="*/ 51326 w 1789778"/>
                  <a:gd name="connsiteY6" fmla="*/ 894890 h 1789778"/>
                  <a:gd name="connsiteX7" fmla="*/ 894890 w 1789778"/>
                  <a:gd name="connsiteY7" fmla="*/ 1738454 h 1789778"/>
                  <a:gd name="connsiteX8" fmla="*/ 1738454 w 1789778"/>
                  <a:gd name="connsiteY8" fmla="*/ 894890 h 1789778"/>
                  <a:gd name="connsiteX9" fmla="*/ 1721316 w 1789778"/>
                  <a:gd name="connsiteY9" fmla="*/ 724882 h 1789778"/>
                  <a:gd name="connsiteX10" fmla="*/ 1708966 w 1789778"/>
                  <a:gd name="connsiteY10" fmla="*/ 685098 h 1789778"/>
                  <a:gd name="connsiteX11" fmla="*/ 1755199 w 1789778"/>
                  <a:gd name="connsiteY11" fmla="*/ 661711 h 1789778"/>
                  <a:gd name="connsiteX12" fmla="*/ 1771597 w 1789778"/>
                  <a:gd name="connsiteY12" fmla="*/ 714538 h 1789778"/>
                  <a:gd name="connsiteX13" fmla="*/ 1789778 w 1789778"/>
                  <a:gd name="connsiteY13" fmla="*/ 894889 h 1789778"/>
                  <a:gd name="connsiteX14" fmla="*/ 894889 w 1789778"/>
                  <a:gd name="connsiteY14" fmla="*/ 1789778 h 1789778"/>
                  <a:gd name="connsiteX15" fmla="*/ 0 w 1789778"/>
                  <a:gd name="connsiteY15" fmla="*/ 894889 h 1789778"/>
                  <a:gd name="connsiteX16" fmla="*/ 894889 w 1789778"/>
                  <a:gd name="connsiteY16" fmla="*/ 0 h 178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89778" h="1789778">
                    <a:moveTo>
                      <a:pt x="894889" y="0"/>
                    </a:moveTo>
                    <a:cubicBezTo>
                      <a:pt x="1142006" y="0"/>
                      <a:pt x="1365728" y="100164"/>
                      <a:pt x="1527671" y="262107"/>
                    </a:cubicBezTo>
                    <a:lnTo>
                      <a:pt x="1635054" y="392255"/>
                    </a:lnTo>
                    <a:lnTo>
                      <a:pt x="1588323" y="415896"/>
                    </a:lnTo>
                    <a:lnTo>
                      <a:pt x="1491380" y="298400"/>
                    </a:lnTo>
                    <a:cubicBezTo>
                      <a:pt x="1338725" y="145745"/>
                      <a:pt x="1127834" y="51326"/>
                      <a:pt x="894890" y="51326"/>
                    </a:cubicBezTo>
                    <a:cubicBezTo>
                      <a:pt x="429002" y="51326"/>
                      <a:pt x="51326" y="429002"/>
                      <a:pt x="51326" y="894890"/>
                    </a:cubicBezTo>
                    <a:cubicBezTo>
                      <a:pt x="51326" y="1360778"/>
                      <a:pt x="429002" y="1738454"/>
                      <a:pt x="894890" y="1738454"/>
                    </a:cubicBezTo>
                    <a:cubicBezTo>
                      <a:pt x="1360778" y="1738454"/>
                      <a:pt x="1738454" y="1360778"/>
                      <a:pt x="1738454" y="894890"/>
                    </a:cubicBezTo>
                    <a:cubicBezTo>
                      <a:pt x="1738454" y="836654"/>
                      <a:pt x="1732553" y="779796"/>
                      <a:pt x="1721316" y="724882"/>
                    </a:cubicBezTo>
                    <a:lnTo>
                      <a:pt x="1708966" y="685098"/>
                    </a:lnTo>
                    <a:lnTo>
                      <a:pt x="1755199" y="661711"/>
                    </a:lnTo>
                    <a:lnTo>
                      <a:pt x="1771597" y="714538"/>
                    </a:lnTo>
                    <a:cubicBezTo>
                      <a:pt x="1783518" y="772793"/>
                      <a:pt x="1789778" y="833110"/>
                      <a:pt x="1789778" y="894889"/>
                    </a:cubicBezTo>
                    <a:cubicBezTo>
                      <a:pt x="1789778" y="1389123"/>
                      <a:pt x="1389123" y="1789778"/>
                      <a:pt x="894889" y="1789778"/>
                    </a:cubicBezTo>
                    <a:cubicBezTo>
                      <a:pt x="400655" y="1789778"/>
                      <a:pt x="0" y="1389123"/>
                      <a:pt x="0" y="894889"/>
                    </a:cubicBezTo>
                    <a:cubicBezTo>
                      <a:pt x="0" y="400655"/>
                      <a:pt x="400655" y="0"/>
                      <a:pt x="894889" y="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pic>
          <p:nvPicPr>
            <p:cNvPr id="15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481" y="395227"/>
              <a:ext cx="1008467" cy="98995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สี่เหลี่ยมผืนผ้า 18"/>
          <p:cNvSpPr/>
          <p:nvPr/>
        </p:nvSpPr>
        <p:spPr>
          <a:xfrm>
            <a:off x="1037063" y="142069"/>
            <a:ext cx="5288280" cy="766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ส่วนวิชาการ สถาบันภาษา (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LIMCU)</a:t>
            </a:r>
            <a:endParaRPr lang="th-TH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037063" y="430479"/>
            <a:ext cx="5288280" cy="766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มหาวิทยาลัยมหาจุฬาลง</a:t>
            </a:r>
            <a:r>
              <a:rPr lang="th-TH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กรณ</a:t>
            </a:r>
            <a:r>
              <a:rPr lang="th-T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ราชวิทยาลัย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5173918" y="5419560"/>
            <a:ext cx="2709887" cy="1533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สอบถามเพิ่มเติมได้ที่ </a:t>
            </a:r>
          </a:p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ส่วนวิชาการ สถาบันภาษา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โทร.๐๙๕ ๕๒๙ ๒๖๙๙ 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Line ID: morm26</a:t>
            </a:r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171497" y="1217105"/>
            <a:ext cx="6644101" cy="4307697"/>
          </a:xfrm>
          <a:prstGeom prst="rect">
            <a:avLst/>
          </a:prstGeom>
          <a:gradFill>
            <a:gsLst>
              <a:gs pos="0">
                <a:schemeClr val="bg1">
                  <a:alpha val="4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h-TH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1318098" y="1285875"/>
            <a:ext cx="6436611" cy="4238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ibbon ลง 24"/>
          <p:cNvSpPr/>
          <p:nvPr/>
        </p:nvSpPr>
        <p:spPr>
          <a:xfrm>
            <a:off x="8199445" y="6248702"/>
            <a:ext cx="3669289" cy="614653"/>
          </a:xfrm>
          <a:prstGeom prst="ribbon">
            <a:avLst>
              <a:gd name="adj1" fmla="val 16667"/>
              <a:gd name="adj2" fmla="val 72706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/>
              <a:t>ทีมงานส่วนวิชาการ</a:t>
            </a: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1861061" y="1884050"/>
            <a:ext cx="53506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จัดการอบรมและทดสอบตามข้อ ๔ (๑๑) โดยการอบรม ๖๐ ชั่วโมงดำเนินการโดยส่วนงาน</a:t>
            </a:r>
          </a:p>
          <a:p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๑.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MCU 001 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อบรม ๓๐ ชั่วโมง</a:t>
            </a:r>
          </a:p>
          <a:p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	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(Listening &amp; Speaking Skills)</a:t>
            </a:r>
            <a:endParaRPr lang="th-TH" dirty="0">
              <a:solidFill>
                <a:schemeClr val="tx1">
                  <a:lumMod val="95000"/>
                  <a:lumOff val="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๒.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MCU 002 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อบรม ๓๐ ชั่วโมง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(Reading &amp; Writing Skills)</a:t>
            </a:r>
            <a:endParaRPr lang="th-TH" dirty="0">
              <a:solidFill>
                <a:schemeClr val="tx1">
                  <a:lumMod val="95000"/>
                  <a:lumOff val="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8688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E866E0ED-32B7-42BE-82D3-CE7D9DF3C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57173"/>
            <a:ext cx="6858000" cy="121920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E6033FF-1D9C-4CE7-92C9-0381326FE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9150" y="-1421376"/>
            <a:ext cx="6858000" cy="9700752"/>
          </a:xfrm>
          <a:prstGeom prst="rect">
            <a:avLst/>
          </a:prstGeom>
        </p:spPr>
      </p:pic>
      <p:grpSp>
        <p:nvGrpSpPr>
          <p:cNvPr id="8" name="กลุ่ม 7"/>
          <p:cNvGrpSpPr/>
          <p:nvPr/>
        </p:nvGrpSpPr>
        <p:grpSpPr>
          <a:xfrm>
            <a:off x="7547493" y="257175"/>
            <a:ext cx="4676775" cy="7362115"/>
            <a:chOff x="4716463" y="260350"/>
            <a:chExt cx="4751387" cy="7356475"/>
          </a:xfrm>
        </p:grpSpPr>
        <p:pic>
          <p:nvPicPr>
            <p:cNvPr id="9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556"/>
            <a:stretch>
              <a:fillRect/>
            </a:stretch>
          </p:blipFill>
          <p:spPr bwMode="auto">
            <a:xfrm>
              <a:off x="5148263" y="260350"/>
              <a:ext cx="3995737" cy="735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รูปภาพ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6" r="24133" b="21802"/>
            <a:stretch>
              <a:fillRect/>
            </a:stretch>
          </p:blipFill>
          <p:spPr bwMode="auto">
            <a:xfrm>
              <a:off x="4716463" y="2828925"/>
              <a:ext cx="3297237" cy="402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รูปภาพ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10" t="9406" r="36594" b="21852"/>
            <a:stretch>
              <a:fillRect/>
            </a:stretch>
          </p:blipFill>
          <p:spPr bwMode="auto">
            <a:xfrm>
              <a:off x="7596188" y="3098800"/>
              <a:ext cx="1871662" cy="376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รูปภาพ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40" t="23059" r="58118"/>
            <a:stretch>
              <a:fillRect/>
            </a:stretch>
          </p:blipFill>
          <p:spPr bwMode="auto">
            <a:xfrm>
              <a:off x="6954838" y="3292475"/>
              <a:ext cx="1398587" cy="357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กลุ่ม 12"/>
          <p:cNvGrpSpPr/>
          <p:nvPr/>
        </p:nvGrpSpPr>
        <p:grpSpPr>
          <a:xfrm>
            <a:off x="190289" y="257175"/>
            <a:ext cx="863175" cy="878783"/>
            <a:chOff x="887221" y="349291"/>
            <a:chExt cx="1106990" cy="1048475"/>
          </a:xfrm>
        </p:grpSpPr>
        <p:grpSp>
          <p:nvGrpSpPr>
            <p:cNvPr id="14" name="กลุ่ม 13"/>
            <p:cNvGrpSpPr/>
            <p:nvPr/>
          </p:nvGrpSpPr>
          <p:grpSpPr>
            <a:xfrm>
              <a:off x="887221" y="349291"/>
              <a:ext cx="1106990" cy="1048475"/>
              <a:chOff x="215999" y="269056"/>
              <a:chExt cx="1514186" cy="1514186"/>
            </a:xfrm>
            <a:solidFill>
              <a:srgbClr val="6AC3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วงรี 15"/>
              <p:cNvSpPr/>
              <p:nvPr/>
            </p:nvSpPr>
            <p:spPr>
              <a:xfrm>
                <a:off x="321992" y="375049"/>
                <a:ext cx="1302200" cy="1302200"/>
              </a:xfrm>
              <a:prstGeom prst="ellipse">
                <a:avLst/>
              </a:prstGeom>
              <a:grp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" name="วงรี 16"/>
              <p:cNvSpPr/>
              <p:nvPr/>
            </p:nvSpPr>
            <p:spPr>
              <a:xfrm>
                <a:off x="408096" y="461153"/>
                <a:ext cx="1129993" cy="1129993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" name="รูปแบบอิสระ 17"/>
              <p:cNvSpPr/>
              <p:nvPr/>
            </p:nvSpPr>
            <p:spPr>
              <a:xfrm>
                <a:off x="215999" y="269056"/>
                <a:ext cx="1514186" cy="1514186"/>
              </a:xfrm>
              <a:custGeom>
                <a:avLst/>
                <a:gdLst>
                  <a:gd name="connsiteX0" fmla="*/ 894889 w 1789778"/>
                  <a:gd name="connsiteY0" fmla="*/ 0 h 1789778"/>
                  <a:gd name="connsiteX1" fmla="*/ 1527671 w 1789778"/>
                  <a:gd name="connsiteY1" fmla="*/ 262107 h 1789778"/>
                  <a:gd name="connsiteX2" fmla="*/ 1635054 w 1789778"/>
                  <a:gd name="connsiteY2" fmla="*/ 392255 h 1789778"/>
                  <a:gd name="connsiteX3" fmla="*/ 1588323 w 1789778"/>
                  <a:gd name="connsiteY3" fmla="*/ 415896 h 1789778"/>
                  <a:gd name="connsiteX4" fmla="*/ 1491380 w 1789778"/>
                  <a:gd name="connsiteY4" fmla="*/ 298400 h 1789778"/>
                  <a:gd name="connsiteX5" fmla="*/ 894890 w 1789778"/>
                  <a:gd name="connsiteY5" fmla="*/ 51326 h 1789778"/>
                  <a:gd name="connsiteX6" fmla="*/ 51326 w 1789778"/>
                  <a:gd name="connsiteY6" fmla="*/ 894890 h 1789778"/>
                  <a:gd name="connsiteX7" fmla="*/ 894890 w 1789778"/>
                  <a:gd name="connsiteY7" fmla="*/ 1738454 h 1789778"/>
                  <a:gd name="connsiteX8" fmla="*/ 1738454 w 1789778"/>
                  <a:gd name="connsiteY8" fmla="*/ 894890 h 1789778"/>
                  <a:gd name="connsiteX9" fmla="*/ 1721316 w 1789778"/>
                  <a:gd name="connsiteY9" fmla="*/ 724882 h 1789778"/>
                  <a:gd name="connsiteX10" fmla="*/ 1708966 w 1789778"/>
                  <a:gd name="connsiteY10" fmla="*/ 685098 h 1789778"/>
                  <a:gd name="connsiteX11" fmla="*/ 1755199 w 1789778"/>
                  <a:gd name="connsiteY11" fmla="*/ 661711 h 1789778"/>
                  <a:gd name="connsiteX12" fmla="*/ 1771597 w 1789778"/>
                  <a:gd name="connsiteY12" fmla="*/ 714538 h 1789778"/>
                  <a:gd name="connsiteX13" fmla="*/ 1789778 w 1789778"/>
                  <a:gd name="connsiteY13" fmla="*/ 894889 h 1789778"/>
                  <a:gd name="connsiteX14" fmla="*/ 894889 w 1789778"/>
                  <a:gd name="connsiteY14" fmla="*/ 1789778 h 1789778"/>
                  <a:gd name="connsiteX15" fmla="*/ 0 w 1789778"/>
                  <a:gd name="connsiteY15" fmla="*/ 894889 h 1789778"/>
                  <a:gd name="connsiteX16" fmla="*/ 894889 w 1789778"/>
                  <a:gd name="connsiteY16" fmla="*/ 0 h 178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89778" h="1789778">
                    <a:moveTo>
                      <a:pt x="894889" y="0"/>
                    </a:moveTo>
                    <a:cubicBezTo>
                      <a:pt x="1142006" y="0"/>
                      <a:pt x="1365728" y="100164"/>
                      <a:pt x="1527671" y="262107"/>
                    </a:cubicBezTo>
                    <a:lnTo>
                      <a:pt x="1635054" y="392255"/>
                    </a:lnTo>
                    <a:lnTo>
                      <a:pt x="1588323" y="415896"/>
                    </a:lnTo>
                    <a:lnTo>
                      <a:pt x="1491380" y="298400"/>
                    </a:lnTo>
                    <a:cubicBezTo>
                      <a:pt x="1338725" y="145745"/>
                      <a:pt x="1127834" y="51326"/>
                      <a:pt x="894890" y="51326"/>
                    </a:cubicBezTo>
                    <a:cubicBezTo>
                      <a:pt x="429002" y="51326"/>
                      <a:pt x="51326" y="429002"/>
                      <a:pt x="51326" y="894890"/>
                    </a:cubicBezTo>
                    <a:cubicBezTo>
                      <a:pt x="51326" y="1360778"/>
                      <a:pt x="429002" y="1738454"/>
                      <a:pt x="894890" y="1738454"/>
                    </a:cubicBezTo>
                    <a:cubicBezTo>
                      <a:pt x="1360778" y="1738454"/>
                      <a:pt x="1738454" y="1360778"/>
                      <a:pt x="1738454" y="894890"/>
                    </a:cubicBezTo>
                    <a:cubicBezTo>
                      <a:pt x="1738454" y="836654"/>
                      <a:pt x="1732553" y="779796"/>
                      <a:pt x="1721316" y="724882"/>
                    </a:cubicBezTo>
                    <a:lnTo>
                      <a:pt x="1708966" y="685098"/>
                    </a:lnTo>
                    <a:lnTo>
                      <a:pt x="1755199" y="661711"/>
                    </a:lnTo>
                    <a:lnTo>
                      <a:pt x="1771597" y="714538"/>
                    </a:lnTo>
                    <a:cubicBezTo>
                      <a:pt x="1783518" y="772793"/>
                      <a:pt x="1789778" y="833110"/>
                      <a:pt x="1789778" y="894889"/>
                    </a:cubicBezTo>
                    <a:cubicBezTo>
                      <a:pt x="1789778" y="1389123"/>
                      <a:pt x="1389123" y="1789778"/>
                      <a:pt x="894889" y="1789778"/>
                    </a:cubicBezTo>
                    <a:cubicBezTo>
                      <a:pt x="400655" y="1789778"/>
                      <a:pt x="0" y="1389123"/>
                      <a:pt x="0" y="894889"/>
                    </a:cubicBezTo>
                    <a:cubicBezTo>
                      <a:pt x="0" y="400655"/>
                      <a:pt x="400655" y="0"/>
                      <a:pt x="894889" y="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pic>
          <p:nvPicPr>
            <p:cNvPr id="15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481" y="395227"/>
              <a:ext cx="1008467" cy="98995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สี่เหลี่ยมผืนผ้า 18"/>
          <p:cNvSpPr/>
          <p:nvPr/>
        </p:nvSpPr>
        <p:spPr>
          <a:xfrm>
            <a:off x="1037063" y="142069"/>
            <a:ext cx="5288280" cy="766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ส่วนวิชาการ สถาบันภาษา (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LIMCU)</a:t>
            </a:r>
            <a:endParaRPr lang="th-TH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037063" y="430479"/>
            <a:ext cx="5288280" cy="766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มหาวิทยาลัยมหาจุฬาลง</a:t>
            </a:r>
            <a:r>
              <a:rPr lang="th-TH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กรณ</a:t>
            </a:r>
            <a:r>
              <a:rPr lang="th-T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ราชวิทยาลัย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5173918" y="5419560"/>
            <a:ext cx="2709887" cy="1533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สอบถามเพิ่มเติมได้ที่ </a:t>
            </a:r>
          </a:p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ส่วนวิชาการ สถาบันภาษา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โทร.๐๙๕ ๕๒๙ ๒๖๙๙ 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Line ID: morm26</a:t>
            </a:r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171497" y="1217105"/>
            <a:ext cx="6644101" cy="4307697"/>
          </a:xfrm>
          <a:prstGeom prst="rect">
            <a:avLst/>
          </a:prstGeom>
          <a:gradFill>
            <a:gsLst>
              <a:gs pos="0">
                <a:schemeClr val="bg1">
                  <a:alpha val="4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h-TH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1318098" y="1285875"/>
            <a:ext cx="6436611" cy="4238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ibbon ลง 24"/>
          <p:cNvSpPr/>
          <p:nvPr/>
        </p:nvSpPr>
        <p:spPr>
          <a:xfrm>
            <a:off x="8199445" y="6248702"/>
            <a:ext cx="3669289" cy="614653"/>
          </a:xfrm>
          <a:prstGeom prst="ribbon">
            <a:avLst>
              <a:gd name="adj1" fmla="val 16667"/>
              <a:gd name="adj2" fmla="val 72706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/>
              <a:t>ทีมงานส่วนวิชาการ</a:t>
            </a: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1659655" y="2152388"/>
            <a:ext cx="53506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วิธีการดำเนินการ</a:t>
            </a:r>
          </a:p>
          <a:p>
            <a:pPr algn="ctr"/>
            <a:r>
              <a:rPr lang="th-TH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จัดการอบรมและการประเมินทักษะภาษาอังกฤษของนิสิตระดับปริญญาตรี</a:t>
            </a:r>
          </a:p>
        </p:txBody>
      </p:sp>
    </p:spTree>
    <p:extLst>
      <p:ext uri="{BB962C8B-B14F-4D97-AF65-F5344CB8AC3E}">
        <p14:creationId xmlns:p14="http://schemas.microsoft.com/office/powerpoint/2010/main" val="3792340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E866E0ED-32B7-42BE-82D3-CE7D9DF3C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57173"/>
            <a:ext cx="6858000" cy="121920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E6033FF-1D9C-4CE7-92C9-0381326FE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9150" y="-1421376"/>
            <a:ext cx="6858000" cy="9700752"/>
          </a:xfrm>
          <a:prstGeom prst="rect">
            <a:avLst/>
          </a:prstGeom>
        </p:spPr>
      </p:pic>
      <p:grpSp>
        <p:nvGrpSpPr>
          <p:cNvPr id="8" name="กลุ่ม 7"/>
          <p:cNvGrpSpPr/>
          <p:nvPr/>
        </p:nvGrpSpPr>
        <p:grpSpPr>
          <a:xfrm>
            <a:off x="7547493" y="257175"/>
            <a:ext cx="4676775" cy="7362115"/>
            <a:chOff x="4716463" y="260350"/>
            <a:chExt cx="4751387" cy="7356475"/>
          </a:xfrm>
        </p:grpSpPr>
        <p:pic>
          <p:nvPicPr>
            <p:cNvPr id="9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556"/>
            <a:stretch>
              <a:fillRect/>
            </a:stretch>
          </p:blipFill>
          <p:spPr bwMode="auto">
            <a:xfrm>
              <a:off x="5148263" y="260350"/>
              <a:ext cx="3995737" cy="735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รูปภาพ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6" r="24133" b="21802"/>
            <a:stretch>
              <a:fillRect/>
            </a:stretch>
          </p:blipFill>
          <p:spPr bwMode="auto">
            <a:xfrm>
              <a:off x="4716463" y="2828925"/>
              <a:ext cx="3297237" cy="402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รูปภาพ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10" t="9406" r="36594" b="21852"/>
            <a:stretch>
              <a:fillRect/>
            </a:stretch>
          </p:blipFill>
          <p:spPr bwMode="auto">
            <a:xfrm>
              <a:off x="7596188" y="3098800"/>
              <a:ext cx="1871662" cy="376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รูปภาพ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40" t="23059" r="58118"/>
            <a:stretch>
              <a:fillRect/>
            </a:stretch>
          </p:blipFill>
          <p:spPr bwMode="auto">
            <a:xfrm>
              <a:off x="6954838" y="3292475"/>
              <a:ext cx="1398587" cy="357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กลุ่ม 12"/>
          <p:cNvGrpSpPr/>
          <p:nvPr/>
        </p:nvGrpSpPr>
        <p:grpSpPr>
          <a:xfrm>
            <a:off x="190289" y="257175"/>
            <a:ext cx="863175" cy="878783"/>
            <a:chOff x="887221" y="349291"/>
            <a:chExt cx="1106990" cy="1048475"/>
          </a:xfrm>
        </p:grpSpPr>
        <p:grpSp>
          <p:nvGrpSpPr>
            <p:cNvPr id="14" name="กลุ่ม 13"/>
            <p:cNvGrpSpPr/>
            <p:nvPr/>
          </p:nvGrpSpPr>
          <p:grpSpPr>
            <a:xfrm>
              <a:off x="887221" y="349291"/>
              <a:ext cx="1106990" cy="1048475"/>
              <a:chOff x="215999" y="269056"/>
              <a:chExt cx="1514186" cy="1514186"/>
            </a:xfrm>
            <a:solidFill>
              <a:srgbClr val="6AC3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วงรี 15"/>
              <p:cNvSpPr/>
              <p:nvPr/>
            </p:nvSpPr>
            <p:spPr>
              <a:xfrm>
                <a:off x="321992" y="375049"/>
                <a:ext cx="1302200" cy="1302200"/>
              </a:xfrm>
              <a:prstGeom prst="ellipse">
                <a:avLst/>
              </a:prstGeom>
              <a:grp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" name="วงรี 16"/>
              <p:cNvSpPr/>
              <p:nvPr/>
            </p:nvSpPr>
            <p:spPr>
              <a:xfrm>
                <a:off x="408096" y="461153"/>
                <a:ext cx="1129993" cy="1129993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" name="รูปแบบอิสระ 17"/>
              <p:cNvSpPr/>
              <p:nvPr/>
            </p:nvSpPr>
            <p:spPr>
              <a:xfrm>
                <a:off x="215999" y="269056"/>
                <a:ext cx="1514186" cy="1514186"/>
              </a:xfrm>
              <a:custGeom>
                <a:avLst/>
                <a:gdLst>
                  <a:gd name="connsiteX0" fmla="*/ 894889 w 1789778"/>
                  <a:gd name="connsiteY0" fmla="*/ 0 h 1789778"/>
                  <a:gd name="connsiteX1" fmla="*/ 1527671 w 1789778"/>
                  <a:gd name="connsiteY1" fmla="*/ 262107 h 1789778"/>
                  <a:gd name="connsiteX2" fmla="*/ 1635054 w 1789778"/>
                  <a:gd name="connsiteY2" fmla="*/ 392255 h 1789778"/>
                  <a:gd name="connsiteX3" fmla="*/ 1588323 w 1789778"/>
                  <a:gd name="connsiteY3" fmla="*/ 415896 h 1789778"/>
                  <a:gd name="connsiteX4" fmla="*/ 1491380 w 1789778"/>
                  <a:gd name="connsiteY4" fmla="*/ 298400 h 1789778"/>
                  <a:gd name="connsiteX5" fmla="*/ 894890 w 1789778"/>
                  <a:gd name="connsiteY5" fmla="*/ 51326 h 1789778"/>
                  <a:gd name="connsiteX6" fmla="*/ 51326 w 1789778"/>
                  <a:gd name="connsiteY6" fmla="*/ 894890 h 1789778"/>
                  <a:gd name="connsiteX7" fmla="*/ 894890 w 1789778"/>
                  <a:gd name="connsiteY7" fmla="*/ 1738454 h 1789778"/>
                  <a:gd name="connsiteX8" fmla="*/ 1738454 w 1789778"/>
                  <a:gd name="connsiteY8" fmla="*/ 894890 h 1789778"/>
                  <a:gd name="connsiteX9" fmla="*/ 1721316 w 1789778"/>
                  <a:gd name="connsiteY9" fmla="*/ 724882 h 1789778"/>
                  <a:gd name="connsiteX10" fmla="*/ 1708966 w 1789778"/>
                  <a:gd name="connsiteY10" fmla="*/ 685098 h 1789778"/>
                  <a:gd name="connsiteX11" fmla="*/ 1755199 w 1789778"/>
                  <a:gd name="connsiteY11" fmla="*/ 661711 h 1789778"/>
                  <a:gd name="connsiteX12" fmla="*/ 1771597 w 1789778"/>
                  <a:gd name="connsiteY12" fmla="*/ 714538 h 1789778"/>
                  <a:gd name="connsiteX13" fmla="*/ 1789778 w 1789778"/>
                  <a:gd name="connsiteY13" fmla="*/ 894889 h 1789778"/>
                  <a:gd name="connsiteX14" fmla="*/ 894889 w 1789778"/>
                  <a:gd name="connsiteY14" fmla="*/ 1789778 h 1789778"/>
                  <a:gd name="connsiteX15" fmla="*/ 0 w 1789778"/>
                  <a:gd name="connsiteY15" fmla="*/ 894889 h 1789778"/>
                  <a:gd name="connsiteX16" fmla="*/ 894889 w 1789778"/>
                  <a:gd name="connsiteY16" fmla="*/ 0 h 178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89778" h="1789778">
                    <a:moveTo>
                      <a:pt x="894889" y="0"/>
                    </a:moveTo>
                    <a:cubicBezTo>
                      <a:pt x="1142006" y="0"/>
                      <a:pt x="1365728" y="100164"/>
                      <a:pt x="1527671" y="262107"/>
                    </a:cubicBezTo>
                    <a:lnTo>
                      <a:pt x="1635054" y="392255"/>
                    </a:lnTo>
                    <a:lnTo>
                      <a:pt x="1588323" y="415896"/>
                    </a:lnTo>
                    <a:lnTo>
                      <a:pt x="1491380" y="298400"/>
                    </a:lnTo>
                    <a:cubicBezTo>
                      <a:pt x="1338725" y="145745"/>
                      <a:pt x="1127834" y="51326"/>
                      <a:pt x="894890" y="51326"/>
                    </a:cubicBezTo>
                    <a:cubicBezTo>
                      <a:pt x="429002" y="51326"/>
                      <a:pt x="51326" y="429002"/>
                      <a:pt x="51326" y="894890"/>
                    </a:cubicBezTo>
                    <a:cubicBezTo>
                      <a:pt x="51326" y="1360778"/>
                      <a:pt x="429002" y="1738454"/>
                      <a:pt x="894890" y="1738454"/>
                    </a:cubicBezTo>
                    <a:cubicBezTo>
                      <a:pt x="1360778" y="1738454"/>
                      <a:pt x="1738454" y="1360778"/>
                      <a:pt x="1738454" y="894890"/>
                    </a:cubicBezTo>
                    <a:cubicBezTo>
                      <a:pt x="1738454" y="836654"/>
                      <a:pt x="1732553" y="779796"/>
                      <a:pt x="1721316" y="724882"/>
                    </a:cubicBezTo>
                    <a:lnTo>
                      <a:pt x="1708966" y="685098"/>
                    </a:lnTo>
                    <a:lnTo>
                      <a:pt x="1755199" y="661711"/>
                    </a:lnTo>
                    <a:lnTo>
                      <a:pt x="1771597" y="714538"/>
                    </a:lnTo>
                    <a:cubicBezTo>
                      <a:pt x="1783518" y="772793"/>
                      <a:pt x="1789778" y="833110"/>
                      <a:pt x="1789778" y="894889"/>
                    </a:cubicBezTo>
                    <a:cubicBezTo>
                      <a:pt x="1789778" y="1389123"/>
                      <a:pt x="1389123" y="1789778"/>
                      <a:pt x="894889" y="1789778"/>
                    </a:cubicBezTo>
                    <a:cubicBezTo>
                      <a:pt x="400655" y="1789778"/>
                      <a:pt x="0" y="1389123"/>
                      <a:pt x="0" y="894889"/>
                    </a:cubicBezTo>
                    <a:cubicBezTo>
                      <a:pt x="0" y="400655"/>
                      <a:pt x="400655" y="0"/>
                      <a:pt x="894889" y="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pic>
          <p:nvPicPr>
            <p:cNvPr id="15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481" y="395227"/>
              <a:ext cx="1008467" cy="98995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สี่เหลี่ยมผืนผ้า 18"/>
          <p:cNvSpPr/>
          <p:nvPr/>
        </p:nvSpPr>
        <p:spPr>
          <a:xfrm>
            <a:off x="1037063" y="142069"/>
            <a:ext cx="5288280" cy="766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ส่วนวิชาการ สถาบันภาษา (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LIMCU)</a:t>
            </a:r>
            <a:endParaRPr lang="th-TH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037063" y="430479"/>
            <a:ext cx="5288280" cy="766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มหาวิทยาลัยมหาจุฬาลง</a:t>
            </a:r>
            <a:r>
              <a:rPr lang="th-TH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กรณ</a:t>
            </a:r>
            <a:r>
              <a:rPr lang="th-T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ราชวิทยาลัย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5173918" y="5419560"/>
            <a:ext cx="2709887" cy="1533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สอบถามเพิ่มเติมได้ที่ </a:t>
            </a:r>
          </a:p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ส่วนวิชาการ สถาบันภาษา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โทร.๐๙๕ ๕๒๙ ๒๖๙๙ 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Line ID: morm26</a:t>
            </a:r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171497" y="1217105"/>
            <a:ext cx="6644101" cy="4307697"/>
          </a:xfrm>
          <a:prstGeom prst="rect">
            <a:avLst/>
          </a:prstGeom>
          <a:gradFill>
            <a:gsLst>
              <a:gs pos="0">
                <a:schemeClr val="bg1">
                  <a:alpha val="4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h-TH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1318098" y="1285875"/>
            <a:ext cx="6436611" cy="4238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ibbon ลง 24"/>
          <p:cNvSpPr/>
          <p:nvPr/>
        </p:nvSpPr>
        <p:spPr>
          <a:xfrm>
            <a:off x="8199445" y="6248702"/>
            <a:ext cx="3669289" cy="614653"/>
          </a:xfrm>
          <a:prstGeom prst="ribbon">
            <a:avLst>
              <a:gd name="adj1" fmla="val 16667"/>
              <a:gd name="adj2" fmla="val 72706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/>
              <a:t>ทีมงานส่วนวิชาการ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504744" y="2404729"/>
            <a:ext cx="2723223" cy="1924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630555" algn="l"/>
                <a:tab pos="990600" algn="l"/>
                <a:tab pos="4591050" algn="r"/>
                <a:tab pos="5130800" algn="l"/>
              </a:tabLst>
            </a:pPr>
            <a:r>
              <a:rPr lang="th-TH" sz="18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วิธีการเรียนการสอน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US" sz="18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Lectures</a:t>
            </a:r>
            <a:endParaRPr lang="en-US" sz="1800" b="1" dirty="0">
              <a:cs typeface="+mj-cs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US" sz="18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Class Presentation</a:t>
            </a:r>
            <a:endParaRPr lang="en-US" sz="1800" b="1" dirty="0">
              <a:cs typeface="+mj-cs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US" sz="18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Pair work/ Group Work Activities</a:t>
            </a:r>
            <a:endParaRPr lang="en-US" sz="1800" b="1" dirty="0">
              <a:cs typeface="+mj-cs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US" sz="18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Group Discussion </a:t>
            </a:r>
            <a:endParaRPr lang="en-US" sz="1800" b="1" dirty="0">
              <a:cs typeface="+mj-c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210640" y="2422217"/>
            <a:ext cx="2986236" cy="2131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1000"/>
              </a:spcAft>
              <a:tabLst>
                <a:tab pos="630555" algn="l"/>
                <a:tab pos="990600" algn="l"/>
                <a:tab pos="4591050" algn="r"/>
                <a:tab pos="5130800" algn="l"/>
              </a:tabLst>
            </a:pPr>
            <a:r>
              <a:rPr lang="th-TH" sz="18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การวัดผลประเมินผล 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1" dirty="0"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Class Attendance       10 %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1" dirty="0"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Assignments              20 %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1" dirty="0"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Quizzes                    20 %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Oral Presentation       10 %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1800" b="1" dirty="0"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Final Examination     </a:t>
            </a:r>
            <a:r>
              <a:rPr lang="th-TH" sz="1800" b="1" dirty="0"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  </a:t>
            </a:r>
            <a:r>
              <a:rPr lang="en-US" sz="1800" b="1" dirty="0">
                <a:latin typeface="TH SarabunPSK" panose="020B0500040200020003" pitchFamily="34" charset="-34"/>
                <a:ea typeface="Times New Roman" panose="02020603050405020304" pitchFamily="18" charset="0"/>
                <a:cs typeface="+mj-cs"/>
              </a:rPr>
              <a:t>40 %</a:t>
            </a:r>
            <a:endParaRPr lang="th-TH" sz="1800" dirty="0">
              <a:cs typeface="+mj-c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289025" y="1676166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tabLst>
                <a:tab pos="630555" algn="l"/>
                <a:tab pos="990600" algn="l"/>
                <a:tab pos="4591050" algn="r"/>
                <a:tab pos="5130800" algn="l"/>
              </a:tabLst>
            </a:pPr>
            <a:r>
              <a:rPr lang="en-US" sz="40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MCU 001 </a:t>
            </a:r>
            <a:r>
              <a:rPr lang="th-TH" sz="40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อบรมจำนวน ๓๐ ชั่วโมง 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763517" y="4821348"/>
            <a:ext cx="3147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ea typeface="Calibri" panose="020F0502020204030204" pitchFamily="34" charset="0"/>
                <a:cs typeface="TH SarabunPSK" panose="020B0500040200020003" pitchFamily="34" charset="-34"/>
              </a:rPr>
              <a:t>เกณฑ์คะแนนผ่านที่ ร้อยละ ๖๐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8591365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1145</Words>
  <Application>Microsoft Macintosh PowerPoint</Application>
  <PresentationFormat>แบบจอกว้าง</PresentationFormat>
  <Paragraphs>252</Paragraphs>
  <Slides>16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6" baseType="lpstr">
      <vt:lpstr>Angsana New</vt:lpstr>
      <vt:lpstr>AngsanaUPC</vt:lpstr>
      <vt:lpstr>Arial</vt:lpstr>
      <vt:lpstr>Calibri</vt:lpstr>
      <vt:lpstr>Calibri Light</vt:lpstr>
      <vt:lpstr>Courier New</vt:lpstr>
      <vt:lpstr>Mitr</vt:lpstr>
      <vt:lpstr>TH SarabunPSK</vt:lpstr>
      <vt:lpstr>Wingdings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sudaruk.chai@gmail.com</cp:lastModifiedBy>
  <cp:revision>27</cp:revision>
  <dcterms:created xsi:type="dcterms:W3CDTF">2021-05-29T05:46:32Z</dcterms:created>
  <dcterms:modified xsi:type="dcterms:W3CDTF">2022-02-17T06:44:46Z</dcterms:modified>
</cp:coreProperties>
</file>